
<file path=[Content_Types].xml><?xml version="1.0" encoding="utf-8"?>
<Types xmlns="http://schemas.openxmlformats.org/package/2006/content-types">
  <Default Extension="jpg" ContentType="image/jp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handoutMasterIdLst>
    <p:handoutMasterId r:id="rId42"/>
  </p:handoutMasterIdLst>
  <p:sldIdLst>
    <p:sldId id="256" r:id="rId2"/>
    <p:sldId id="722" r:id="rId3"/>
    <p:sldId id="257" r:id="rId4"/>
    <p:sldId id="258" r:id="rId5"/>
    <p:sldId id="259" r:id="rId6"/>
    <p:sldId id="728" r:id="rId7"/>
    <p:sldId id="726" r:id="rId8"/>
    <p:sldId id="261" r:id="rId9"/>
    <p:sldId id="262" r:id="rId10"/>
    <p:sldId id="758" r:id="rId11"/>
    <p:sldId id="263" r:id="rId12"/>
    <p:sldId id="730" r:id="rId13"/>
    <p:sldId id="754" r:id="rId14"/>
    <p:sldId id="755" r:id="rId15"/>
    <p:sldId id="756" r:id="rId16"/>
    <p:sldId id="757" r:id="rId17"/>
    <p:sldId id="265" r:id="rId18"/>
    <p:sldId id="266" r:id="rId19"/>
    <p:sldId id="731" r:id="rId20"/>
    <p:sldId id="732" r:id="rId21"/>
    <p:sldId id="733" r:id="rId22"/>
    <p:sldId id="751" r:id="rId23"/>
    <p:sldId id="734" r:id="rId24"/>
    <p:sldId id="752" r:id="rId25"/>
    <p:sldId id="740" r:id="rId26"/>
    <p:sldId id="739" r:id="rId27"/>
    <p:sldId id="753" r:id="rId28"/>
    <p:sldId id="741" r:id="rId29"/>
    <p:sldId id="743" r:id="rId30"/>
    <p:sldId id="742" r:id="rId31"/>
    <p:sldId id="744" r:id="rId32"/>
    <p:sldId id="745" r:id="rId33"/>
    <p:sldId id="747" r:id="rId34"/>
    <p:sldId id="737" r:id="rId35"/>
    <p:sldId id="280" r:id="rId36"/>
    <p:sldId id="748" r:id="rId37"/>
    <p:sldId id="749" r:id="rId38"/>
    <p:sldId id="750" r:id="rId39"/>
    <p:sldId id="282" r:id="rId40"/>
  </p:sldIdLst>
  <p:sldSz cx="12192000" cy="6858000"/>
  <p:notesSz cx="12192000" cy="6858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0065BD"/>
    <a:srgbClr val="FFFFFF"/>
    <a:srgbClr val="CDFD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985A86-A661-4A5B-92ED-C05BD12B6541}" v="10" dt="2020-11-02T01:51:14.274"/>
    <p1510:client id="{7BF31E36-28B6-489A-A0B3-FDAB2A57B81B}" v="53" dt="2020-11-01T22:15:54.07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822" autoAdjust="0"/>
  </p:normalViewPr>
  <p:slideViewPr>
    <p:cSldViewPr>
      <p:cViewPr varScale="1">
        <p:scale>
          <a:sx n="99" d="100"/>
          <a:sy n="99" d="100"/>
        </p:scale>
        <p:origin x="472"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darkar, Siddhesh" userId="47248ba3-c26b-4645-a748-cfdc878348ce" providerId="ADAL" clId="{70985A86-A661-4A5B-92ED-C05BD12B6541}"/>
    <pc:docChg chg="undo redo custSel delSld modSld sldOrd">
      <pc:chgData name="Kandarkar, Siddhesh" userId="47248ba3-c26b-4645-a748-cfdc878348ce" providerId="ADAL" clId="{70985A86-A661-4A5B-92ED-C05BD12B6541}" dt="2020-11-02T01:51:35.384" v="325" actId="20577"/>
      <pc:docMkLst>
        <pc:docMk/>
      </pc:docMkLst>
      <pc:sldChg chg="modSp mod">
        <pc:chgData name="Kandarkar, Siddhesh" userId="47248ba3-c26b-4645-a748-cfdc878348ce" providerId="ADAL" clId="{70985A86-A661-4A5B-92ED-C05BD12B6541}" dt="2020-11-02T00:41:10.825" v="93" actId="20577"/>
        <pc:sldMkLst>
          <pc:docMk/>
          <pc:sldMk cId="0" sldId="257"/>
        </pc:sldMkLst>
        <pc:spChg chg="mod">
          <ac:chgData name="Kandarkar, Siddhesh" userId="47248ba3-c26b-4645-a748-cfdc878348ce" providerId="ADAL" clId="{70985A86-A661-4A5B-92ED-C05BD12B6541}" dt="2020-11-02T00:41:10.825" v="93" actId="20577"/>
          <ac:spMkLst>
            <pc:docMk/>
            <pc:sldMk cId="0" sldId="257"/>
            <ac:spMk id="2" creationId="{00000000-0000-0000-0000-000000000000}"/>
          </ac:spMkLst>
        </pc:spChg>
      </pc:sldChg>
      <pc:sldChg chg="addSp modSp mod">
        <pc:chgData name="Kandarkar, Siddhesh" userId="47248ba3-c26b-4645-a748-cfdc878348ce" providerId="ADAL" clId="{70985A86-A661-4A5B-92ED-C05BD12B6541}" dt="2020-11-02T01:51:35.384" v="325" actId="20577"/>
        <pc:sldMkLst>
          <pc:docMk/>
          <pc:sldMk cId="0" sldId="280"/>
        </pc:sldMkLst>
        <pc:spChg chg="mod">
          <ac:chgData name="Kandarkar, Siddhesh" userId="47248ba3-c26b-4645-a748-cfdc878348ce" providerId="ADAL" clId="{70985A86-A661-4A5B-92ED-C05BD12B6541}" dt="2020-11-02T01:50:32.007" v="260" actId="20577"/>
          <ac:spMkLst>
            <pc:docMk/>
            <pc:sldMk cId="0" sldId="280"/>
            <ac:spMk id="3" creationId="{00000000-0000-0000-0000-000000000000}"/>
          </ac:spMkLst>
        </pc:spChg>
        <pc:spChg chg="add mod">
          <ac:chgData name="Kandarkar, Siddhesh" userId="47248ba3-c26b-4645-a748-cfdc878348ce" providerId="ADAL" clId="{70985A86-A661-4A5B-92ED-C05BD12B6541}" dt="2020-11-02T01:51:35.384" v="325" actId="20577"/>
          <ac:spMkLst>
            <pc:docMk/>
            <pc:sldMk cId="0" sldId="280"/>
            <ac:spMk id="10" creationId="{EE25471C-04BA-42A7-8890-182EF0C68AE5}"/>
          </ac:spMkLst>
        </pc:spChg>
        <pc:cxnChg chg="add mod">
          <ac:chgData name="Kandarkar, Siddhesh" userId="47248ba3-c26b-4645-a748-cfdc878348ce" providerId="ADAL" clId="{70985A86-A661-4A5B-92ED-C05BD12B6541}" dt="2020-11-01T22:19:51.952" v="43" actId="13822"/>
          <ac:cxnSpMkLst>
            <pc:docMk/>
            <pc:sldMk cId="0" sldId="280"/>
            <ac:cxnSpMk id="5" creationId="{86A0FD3E-B402-44F4-A1C4-4A6CEE5BB579}"/>
          </ac:cxnSpMkLst>
        </pc:cxnChg>
      </pc:sldChg>
      <pc:sldChg chg="del">
        <pc:chgData name="Kandarkar, Siddhesh" userId="47248ba3-c26b-4645-a748-cfdc878348ce" providerId="ADAL" clId="{70985A86-A661-4A5B-92ED-C05BD12B6541}" dt="2020-11-01T22:23:04.938" v="61" actId="47"/>
        <pc:sldMkLst>
          <pc:docMk/>
          <pc:sldMk cId="599290076" sldId="723"/>
        </pc:sldMkLst>
      </pc:sldChg>
      <pc:sldChg chg="modSp mod">
        <pc:chgData name="Kandarkar, Siddhesh" userId="47248ba3-c26b-4645-a748-cfdc878348ce" providerId="ADAL" clId="{70985A86-A661-4A5B-92ED-C05BD12B6541}" dt="2020-11-01T22:23:51.937" v="64" actId="1076"/>
        <pc:sldMkLst>
          <pc:docMk/>
          <pc:sldMk cId="2607534772" sldId="732"/>
        </pc:sldMkLst>
        <pc:spChg chg="mod">
          <ac:chgData name="Kandarkar, Siddhesh" userId="47248ba3-c26b-4645-a748-cfdc878348ce" providerId="ADAL" clId="{70985A86-A661-4A5B-92ED-C05BD12B6541}" dt="2020-11-01T22:23:40.024" v="63" actId="404"/>
          <ac:spMkLst>
            <pc:docMk/>
            <pc:sldMk cId="2607534772" sldId="732"/>
            <ac:spMk id="3" creationId="{00000000-0000-0000-0000-000000000000}"/>
          </ac:spMkLst>
        </pc:spChg>
        <pc:spChg chg="mod">
          <ac:chgData name="Kandarkar, Siddhesh" userId="47248ba3-c26b-4645-a748-cfdc878348ce" providerId="ADAL" clId="{70985A86-A661-4A5B-92ED-C05BD12B6541}" dt="2020-11-01T22:23:51.937" v="64" actId="1076"/>
          <ac:spMkLst>
            <pc:docMk/>
            <pc:sldMk cId="2607534772" sldId="732"/>
            <ac:spMk id="6" creationId="{A7EE2FC1-0D61-4F71-A4F0-76F1CBE4C0EE}"/>
          </ac:spMkLst>
        </pc:spChg>
      </pc:sldChg>
      <pc:sldChg chg="ord">
        <pc:chgData name="Kandarkar, Siddhesh" userId="47248ba3-c26b-4645-a748-cfdc878348ce" providerId="ADAL" clId="{70985A86-A661-4A5B-92ED-C05BD12B6541}" dt="2020-11-02T01:47:49.285" v="184"/>
        <pc:sldMkLst>
          <pc:docMk/>
          <pc:sldMk cId="1170472973" sldId="739"/>
        </pc:sldMkLst>
      </pc:sldChg>
      <pc:sldChg chg="modSp mod">
        <pc:chgData name="Kandarkar, Siddhesh" userId="47248ba3-c26b-4645-a748-cfdc878348ce" providerId="ADAL" clId="{70985A86-A661-4A5B-92ED-C05BD12B6541}" dt="2020-11-02T01:48:18.154" v="191" actId="1076"/>
        <pc:sldMkLst>
          <pc:docMk/>
          <pc:sldMk cId="3528090530" sldId="743"/>
        </pc:sldMkLst>
        <pc:spChg chg="mod">
          <ac:chgData name="Kandarkar, Siddhesh" userId="47248ba3-c26b-4645-a748-cfdc878348ce" providerId="ADAL" clId="{70985A86-A661-4A5B-92ED-C05BD12B6541}" dt="2020-11-02T01:48:15.737" v="190" actId="1076"/>
          <ac:spMkLst>
            <pc:docMk/>
            <pc:sldMk cId="3528090530" sldId="743"/>
            <ac:spMk id="4" creationId="{598412E9-CFAA-4039-AD5D-4FBFF3812FEB}"/>
          </ac:spMkLst>
        </pc:spChg>
        <pc:spChg chg="mod">
          <ac:chgData name="Kandarkar, Siddhesh" userId="47248ba3-c26b-4645-a748-cfdc878348ce" providerId="ADAL" clId="{70985A86-A661-4A5B-92ED-C05BD12B6541}" dt="2020-11-02T01:48:18.154" v="191" actId="1076"/>
          <ac:spMkLst>
            <pc:docMk/>
            <pc:sldMk cId="3528090530" sldId="743"/>
            <ac:spMk id="10" creationId="{BC1AD680-397E-4144-845F-B262F1326CD1}"/>
          </ac:spMkLst>
        </pc:spChg>
        <pc:spChg chg="mod">
          <ac:chgData name="Kandarkar, Siddhesh" userId="47248ba3-c26b-4645-a748-cfdc878348ce" providerId="ADAL" clId="{70985A86-A661-4A5B-92ED-C05BD12B6541}" dt="2020-11-02T01:48:08.619" v="188" actId="1076"/>
          <ac:spMkLst>
            <pc:docMk/>
            <pc:sldMk cId="3528090530" sldId="743"/>
            <ac:spMk id="11" creationId="{D96F9685-0E40-4F52-8B5D-3E02FB3FC018}"/>
          </ac:spMkLst>
        </pc:spChg>
        <pc:spChg chg="mod">
          <ac:chgData name="Kandarkar, Siddhesh" userId="47248ba3-c26b-4645-a748-cfdc878348ce" providerId="ADAL" clId="{70985A86-A661-4A5B-92ED-C05BD12B6541}" dt="2020-11-02T01:48:04.233" v="187" actId="1076"/>
          <ac:spMkLst>
            <pc:docMk/>
            <pc:sldMk cId="3528090530" sldId="743"/>
            <ac:spMk id="12" creationId="{9C99EC2B-59C9-436B-9D89-3F8024B3C90A}"/>
          </ac:spMkLst>
        </pc:spChg>
      </pc:sldChg>
      <pc:sldChg chg="modSp mod">
        <pc:chgData name="Kandarkar, Siddhesh" userId="47248ba3-c26b-4645-a748-cfdc878348ce" providerId="ADAL" clId="{70985A86-A661-4A5B-92ED-C05BD12B6541}" dt="2020-11-02T01:48:37.308" v="192" actId="108"/>
        <pc:sldMkLst>
          <pc:docMk/>
          <pc:sldMk cId="193553251" sldId="747"/>
        </pc:sldMkLst>
        <pc:spChg chg="mod">
          <ac:chgData name="Kandarkar, Siddhesh" userId="47248ba3-c26b-4645-a748-cfdc878348ce" providerId="ADAL" clId="{70985A86-A661-4A5B-92ED-C05BD12B6541}" dt="2020-11-02T01:48:37.308" v="192" actId="108"/>
          <ac:spMkLst>
            <pc:docMk/>
            <pc:sldMk cId="193553251" sldId="747"/>
            <ac:spMk id="3" creationId="{00000000-0000-0000-0000-000000000000}"/>
          </ac:spMkLst>
        </pc:spChg>
      </pc:sldChg>
      <pc:sldChg chg="modSp mod">
        <pc:chgData name="Kandarkar, Siddhesh" userId="47248ba3-c26b-4645-a748-cfdc878348ce" providerId="ADAL" clId="{70985A86-A661-4A5B-92ED-C05BD12B6541}" dt="2020-11-02T01:46:02.811" v="156" actId="404"/>
        <pc:sldMkLst>
          <pc:docMk/>
          <pc:sldMk cId="1123693007" sldId="754"/>
        </pc:sldMkLst>
        <pc:graphicFrameChg chg="mod modGraphic">
          <ac:chgData name="Kandarkar, Siddhesh" userId="47248ba3-c26b-4645-a748-cfdc878348ce" providerId="ADAL" clId="{70985A86-A661-4A5B-92ED-C05BD12B6541}" dt="2020-11-02T01:46:02.811" v="156" actId="404"/>
          <ac:graphicFrameMkLst>
            <pc:docMk/>
            <pc:sldMk cId="1123693007" sldId="754"/>
            <ac:graphicFrameMk id="6" creationId="{0024CD51-546E-4AB0-BEC3-A878E48A51F6}"/>
          </ac:graphicFrameMkLst>
        </pc:graphicFrameChg>
      </pc:sldChg>
      <pc:sldChg chg="modSp mod">
        <pc:chgData name="Kandarkar, Siddhesh" userId="47248ba3-c26b-4645-a748-cfdc878348ce" providerId="ADAL" clId="{70985A86-A661-4A5B-92ED-C05BD12B6541}" dt="2020-11-02T01:46:51.171" v="168" actId="242"/>
        <pc:sldMkLst>
          <pc:docMk/>
          <pc:sldMk cId="1688398062" sldId="755"/>
        </pc:sldMkLst>
        <pc:graphicFrameChg chg="mod modGraphic">
          <ac:chgData name="Kandarkar, Siddhesh" userId="47248ba3-c26b-4645-a748-cfdc878348ce" providerId="ADAL" clId="{70985A86-A661-4A5B-92ED-C05BD12B6541}" dt="2020-11-02T01:46:51.171" v="168" actId="242"/>
          <ac:graphicFrameMkLst>
            <pc:docMk/>
            <pc:sldMk cId="1688398062" sldId="755"/>
            <ac:graphicFrameMk id="6" creationId="{0024CD51-546E-4AB0-BEC3-A878E48A51F6}"/>
          </ac:graphicFrameMkLst>
        </pc:graphicFrameChg>
      </pc:sldChg>
      <pc:sldChg chg="modSp mod">
        <pc:chgData name="Kandarkar, Siddhesh" userId="47248ba3-c26b-4645-a748-cfdc878348ce" providerId="ADAL" clId="{70985A86-A661-4A5B-92ED-C05BD12B6541}" dt="2020-11-02T01:47:23.290" v="182" actId="20577"/>
        <pc:sldMkLst>
          <pc:docMk/>
          <pc:sldMk cId="1339898641" sldId="756"/>
        </pc:sldMkLst>
        <pc:graphicFrameChg chg="modGraphic">
          <ac:chgData name="Kandarkar, Siddhesh" userId="47248ba3-c26b-4645-a748-cfdc878348ce" providerId="ADAL" clId="{70985A86-A661-4A5B-92ED-C05BD12B6541}" dt="2020-11-02T01:47:23.290" v="182" actId="20577"/>
          <ac:graphicFrameMkLst>
            <pc:docMk/>
            <pc:sldMk cId="1339898641" sldId="756"/>
            <ac:graphicFrameMk id="15" creationId="{E86FA8DA-0136-4339-9007-C19974D84399}"/>
          </ac:graphicFrameMkLst>
        </pc:graphicFrameChg>
      </pc:sldChg>
      <pc:sldChg chg="addSp delSp modSp mod">
        <pc:chgData name="Kandarkar, Siddhesh" userId="47248ba3-c26b-4645-a748-cfdc878348ce" providerId="ADAL" clId="{70985A86-A661-4A5B-92ED-C05BD12B6541}" dt="2020-11-01T22:24:52.295" v="68" actId="113"/>
        <pc:sldMkLst>
          <pc:docMk/>
          <pc:sldMk cId="3926252688" sldId="758"/>
        </pc:sldMkLst>
        <pc:spChg chg="mod">
          <ac:chgData name="Kandarkar, Siddhesh" userId="47248ba3-c26b-4645-a748-cfdc878348ce" providerId="ADAL" clId="{70985A86-A661-4A5B-92ED-C05BD12B6541}" dt="2020-11-01T22:22:56.472" v="60" actId="113"/>
          <ac:spMkLst>
            <pc:docMk/>
            <pc:sldMk cId="3926252688" sldId="758"/>
            <ac:spMk id="3" creationId="{00000000-0000-0000-0000-000000000000}"/>
          </ac:spMkLst>
        </pc:spChg>
        <pc:graphicFrameChg chg="del">
          <ac:chgData name="Kandarkar, Siddhesh" userId="47248ba3-c26b-4645-a748-cfdc878348ce" providerId="ADAL" clId="{70985A86-A661-4A5B-92ED-C05BD12B6541}" dt="2020-11-01T22:20:49.707" v="44" actId="478"/>
          <ac:graphicFrameMkLst>
            <pc:docMk/>
            <pc:sldMk cId="3926252688" sldId="758"/>
            <ac:graphicFrameMk id="6" creationId="{37F2CB80-B4BC-4A9F-9CD5-8DEC409F7644}"/>
          </ac:graphicFrameMkLst>
        </pc:graphicFrameChg>
        <pc:graphicFrameChg chg="add mod modGraphic">
          <ac:chgData name="Kandarkar, Siddhesh" userId="47248ba3-c26b-4645-a748-cfdc878348ce" providerId="ADAL" clId="{70985A86-A661-4A5B-92ED-C05BD12B6541}" dt="2020-11-01T22:24:52.295" v="68" actId="113"/>
          <ac:graphicFrameMkLst>
            <pc:docMk/>
            <pc:sldMk cId="3926252688" sldId="758"/>
            <ac:graphicFrameMk id="7" creationId="{91A4B103-9891-412C-8EF6-E608078BB004}"/>
          </ac:graphicFrameMkLst>
        </pc:graphicFrameChg>
      </pc:sldChg>
    </pc:docChg>
  </pc:docChgLst>
  <pc:docChgLst>
    <pc:chgData name="Kandarkar, Siddhesh" userId="47248ba3-c26b-4645-a748-cfdc878348ce" providerId="ADAL" clId="{7BF31E36-28B6-489A-A0B3-FDAB2A57B81B}"/>
    <pc:docChg chg="undo custSel addSld delSld modSld sldOrd">
      <pc:chgData name="Kandarkar, Siddhesh" userId="47248ba3-c26b-4645-a748-cfdc878348ce" providerId="ADAL" clId="{7BF31E36-28B6-489A-A0B3-FDAB2A57B81B}" dt="2020-11-01T22:15:54.072" v="312" actId="207"/>
      <pc:docMkLst>
        <pc:docMk/>
      </pc:docMkLst>
      <pc:sldChg chg="modSp mod">
        <pc:chgData name="Kandarkar, Siddhesh" userId="47248ba3-c26b-4645-a748-cfdc878348ce" providerId="ADAL" clId="{7BF31E36-28B6-489A-A0B3-FDAB2A57B81B}" dt="2020-11-01T21:52:33.322" v="28" actId="20577"/>
        <pc:sldMkLst>
          <pc:docMk/>
          <pc:sldMk cId="0" sldId="257"/>
        </pc:sldMkLst>
        <pc:spChg chg="mod">
          <ac:chgData name="Kandarkar, Siddhesh" userId="47248ba3-c26b-4645-a748-cfdc878348ce" providerId="ADAL" clId="{7BF31E36-28B6-489A-A0B3-FDAB2A57B81B}" dt="2020-11-01T21:52:33.322" v="28" actId="20577"/>
          <ac:spMkLst>
            <pc:docMk/>
            <pc:sldMk cId="0" sldId="257"/>
            <ac:spMk id="2" creationId="{00000000-0000-0000-0000-000000000000}"/>
          </ac:spMkLst>
        </pc:spChg>
      </pc:sldChg>
      <pc:sldChg chg="modSp mod">
        <pc:chgData name="Kandarkar, Siddhesh" userId="47248ba3-c26b-4645-a748-cfdc878348ce" providerId="ADAL" clId="{7BF31E36-28B6-489A-A0B3-FDAB2A57B81B}" dt="2020-11-01T21:52:27.230" v="27" actId="20577"/>
        <pc:sldMkLst>
          <pc:docMk/>
          <pc:sldMk cId="0" sldId="258"/>
        </pc:sldMkLst>
        <pc:spChg chg="mod">
          <ac:chgData name="Kandarkar, Siddhesh" userId="47248ba3-c26b-4645-a748-cfdc878348ce" providerId="ADAL" clId="{7BF31E36-28B6-489A-A0B3-FDAB2A57B81B}" dt="2020-11-01T21:52:27.230" v="27" actId="20577"/>
          <ac:spMkLst>
            <pc:docMk/>
            <pc:sldMk cId="0" sldId="258"/>
            <ac:spMk id="9" creationId="{FDCC82EA-49FB-4530-80D5-09B642443B97}"/>
          </ac:spMkLst>
        </pc:spChg>
      </pc:sldChg>
      <pc:sldChg chg="modSp mod">
        <pc:chgData name="Kandarkar, Siddhesh" userId="47248ba3-c26b-4645-a748-cfdc878348ce" providerId="ADAL" clId="{7BF31E36-28B6-489A-A0B3-FDAB2A57B81B}" dt="2020-11-01T21:52:21.707" v="26" actId="20577"/>
        <pc:sldMkLst>
          <pc:docMk/>
          <pc:sldMk cId="0" sldId="261"/>
        </pc:sldMkLst>
        <pc:spChg chg="mod">
          <ac:chgData name="Kandarkar, Siddhesh" userId="47248ba3-c26b-4645-a748-cfdc878348ce" providerId="ADAL" clId="{7BF31E36-28B6-489A-A0B3-FDAB2A57B81B}" dt="2020-11-01T21:52:21.707" v="26" actId="20577"/>
          <ac:spMkLst>
            <pc:docMk/>
            <pc:sldMk cId="0" sldId="261"/>
            <ac:spMk id="9" creationId="{2EFF637A-46F6-408B-862A-C5CEE4CE0C0A}"/>
          </ac:spMkLst>
        </pc:spChg>
      </pc:sldChg>
      <pc:sldChg chg="modSp mod">
        <pc:chgData name="Kandarkar, Siddhesh" userId="47248ba3-c26b-4645-a748-cfdc878348ce" providerId="ADAL" clId="{7BF31E36-28B6-489A-A0B3-FDAB2A57B81B}" dt="2020-11-01T21:52:15.908" v="25" actId="20577"/>
        <pc:sldMkLst>
          <pc:docMk/>
          <pc:sldMk cId="0" sldId="263"/>
        </pc:sldMkLst>
        <pc:spChg chg="mod">
          <ac:chgData name="Kandarkar, Siddhesh" userId="47248ba3-c26b-4645-a748-cfdc878348ce" providerId="ADAL" clId="{7BF31E36-28B6-489A-A0B3-FDAB2A57B81B}" dt="2020-11-01T21:52:15.908" v="25" actId="20577"/>
          <ac:spMkLst>
            <pc:docMk/>
            <pc:sldMk cId="0" sldId="263"/>
            <ac:spMk id="9" creationId="{856D4F0E-836C-4E38-A3FF-2E565E54C2E5}"/>
          </ac:spMkLst>
        </pc:spChg>
      </pc:sldChg>
      <pc:sldChg chg="modSp mod">
        <pc:chgData name="Kandarkar, Siddhesh" userId="47248ba3-c26b-4645-a748-cfdc878348ce" providerId="ADAL" clId="{7BF31E36-28B6-489A-A0B3-FDAB2A57B81B}" dt="2020-11-01T21:52:10.078" v="24" actId="20577"/>
        <pc:sldMkLst>
          <pc:docMk/>
          <pc:sldMk cId="0" sldId="265"/>
        </pc:sldMkLst>
        <pc:spChg chg="mod">
          <ac:chgData name="Kandarkar, Siddhesh" userId="47248ba3-c26b-4645-a748-cfdc878348ce" providerId="ADAL" clId="{7BF31E36-28B6-489A-A0B3-FDAB2A57B81B}" dt="2020-11-01T21:52:10.078" v="24" actId="20577"/>
          <ac:spMkLst>
            <pc:docMk/>
            <pc:sldMk cId="0" sldId="265"/>
            <ac:spMk id="9" creationId="{1E5833B8-DCD6-415B-9B7D-01B0F47335E6}"/>
          </ac:spMkLst>
        </pc:spChg>
      </pc:sldChg>
      <pc:sldChg chg="del">
        <pc:chgData name="Kandarkar, Siddhesh" userId="47248ba3-c26b-4645-a748-cfdc878348ce" providerId="ADAL" clId="{7BF31E36-28B6-489A-A0B3-FDAB2A57B81B}" dt="2020-11-01T21:58:29.407" v="133" actId="47"/>
        <pc:sldMkLst>
          <pc:docMk/>
          <pc:sldMk cId="0" sldId="268"/>
        </pc:sldMkLst>
      </pc:sldChg>
      <pc:sldChg chg="modSp mod">
        <pc:chgData name="Kandarkar, Siddhesh" userId="47248ba3-c26b-4645-a748-cfdc878348ce" providerId="ADAL" clId="{7BF31E36-28B6-489A-A0B3-FDAB2A57B81B}" dt="2020-11-01T21:52:04.500" v="23" actId="20577"/>
        <pc:sldMkLst>
          <pc:docMk/>
          <pc:sldMk cId="199660424" sldId="734"/>
        </pc:sldMkLst>
        <pc:spChg chg="mod">
          <ac:chgData name="Kandarkar, Siddhesh" userId="47248ba3-c26b-4645-a748-cfdc878348ce" providerId="ADAL" clId="{7BF31E36-28B6-489A-A0B3-FDAB2A57B81B}" dt="2020-11-01T21:52:04.500" v="23" actId="20577"/>
          <ac:spMkLst>
            <pc:docMk/>
            <pc:sldMk cId="199660424" sldId="734"/>
            <ac:spMk id="9" creationId="{1E5833B8-DCD6-415B-9B7D-01B0F47335E6}"/>
          </ac:spMkLst>
        </pc:spChg>
      </pc:sldChg>
      <pc:sldChg chg="delSp modSp del mod">
        <pc:chgData name="Kandarkar, Siddhesh" userId="47248ba3-c26b-4645-a748-cfdc878348ce" providerId="ADAL" clId="{7BF31E36-28B6-489A-A0B3-FDAB2A57B81B}" dt="2020-11-01T21:51:23.943" v="13" actId="47"/>
        <pc:sldMkLst>
          <pc:docMk/>
          <pc:sldMk cId="1239015010" sldId="735"/>
        </pc:sldMkLst>
        <pc:spChg chg="mod">
          <ac:chgData name="Kandarkar, Siddhesh" userId="47248ba3-c26b-4645-a748-cfdc878348ce" providerId="ADAL" clId="{7BF31E36-28B6-489A-A0B3-FDAB2A57B81B}" dt="2020-11-01T21:51:15.334" v="12" actId="20577"/>
          <ac:spMkLst>
            <pc:docMk/>
            <pc:sldMk cId="1239015010" sldId="735"/>
            <ac:spMk id="9" creationId="{1E5833B8-DCD6-415B-9B7D-01B0F47335E6}"/>
          </ac:spMkLst>
        </pc:spChg>
        <pc:grpChg chg="del">
          <ac:chgData name="Kandarkar, Siddhesh" userId="47248ba3-c26b-4645-a748-cfdc878348ce" providerId="ADAL" clId="{7BF31E36-28B6-489A-A0B3-FDAB2A57B81B}" dt="2020-11-01T21:51:10.736" v="2" actId="478"/>
          <ac:grpSpMkLst>
            <pc:docMk/>
            <pc:sldMk cId="1239015010" sldId="735"/>
            <ac:grpSpMk id="2" creationId="{00000000-0000-0000-0000-000000000000}"/>
          </ac:grpSpMkLst>
        </pc:grpChg>
      </pc:sldChg>
      <pc:sldChg chg="modSp mod">
        <pc:chgData name="Kandarkar, Siddhesh" userId="47248ba3-c26b-4645-a748-cfdc878348ce" providerId="ADAL" clId="{7BF31E36-28B6-489A-A0B3-FDAB2A57B81B}" dt="2020-11-01T21:51:51.263" v="21" actId="1076"/>
        <pc:sldMkLst>
          <pc:docMk/>
          <pc:sldMk cId="1883486978" sldId="737"/>
        </pc:sldMkLst>
        <pc:spChg chg="mod">
          <ac:chgData name="Kandarkar, Siddhesh" userId="47248ba3-c26b-4645-a748-cfdc878348ce" providerId="ADAL" clId="{7BF31E36-28B6-489A-A0B3-FDAB2A57B81B}" dt="2020-11-01T21:51:29.982" v="16" actId="5793"/>
          <ac:spMkLst>
            <pc:docMk/>
            <pc:sldMk cId="1883486978" sldId="737"/>
            <ac:spMk id="9" creationId="{1E5833B8-DCD6-415B-9B7D-01B0F47335E6}"/>
          </ac:spMkLst>
        </pc:spChg>
        <pc:grpChg chg="mod">
          <ac:chgData name="Kandarkar, Siddhesh" userId="47248ba3-c26b-4645-a748-cfdc878348ce" providerId="ADAL" clId="{7BF31E36-28B6-489A-A0B3-FDAB2A57B81B}" dt="2020-11-01T21:51:51.263" v="21" actId="1076"/>
          <ac:grpSpMkLst>
            <pc:docMk/>
            <pc:sldMk cId="1883486978" sldId="737"/>
            <ac:grpSpMk id="2" creationId="{00000000-0000-0000-0000-000000000000}"/>
          </ac:grpSpMkLst>
        </pc:grpChg>
      </pc:sldChg>
      <pc:sldChg chg="addSp delSp modSp mod">
        <pc:chgData name="Kandarkar, Siddhesh" userId="47248ba3-c26b-4645-a748-cfdc878348ce" providerId="ADAL" clId="{7BF31E36-28B6-489A-A0B3-FDAB2A57B81B}" dt="2020-11-01T22:15:54.072" v="312" actId="207"/>
        <pc:sldMkLst>
          <pc:docMk/>
          <pc:sldMk cId="3528090530" sldId="743"/>
        </pc:sldMkLst>
        <pc:spChg chg="add mod">
          <ac:chgData name="Kandarkar, Siddhesh" userId="47248ba3-c26b-4645-a748-cfdc878348ce" providerId="ADAL" clId="{7BF31E36-28B6-489A-A0B3-FDAB2A57B81B}" dt="2020-11-01T22:15:54.072" v="312" actId="207"/>
          <ac:spMkLst>
            <pc:docMk/>
            <pc:sldMk cId="3528090530" sldId="743"/>
            <ac:spMk id="4" creationId="{598412E9-CFAA-4039-AD5D-4FBFF3812FEB}"/>
          </ac:spMkLst>
        </pc:spChg>
        <pc:spChg chg="mod">
          <ac:chgData name="Kandarkar, Siddhesh" userId="47248ba3-c26b-4645-a748-cfdc878348ce" providerId="ADAL" clId="{7BF31E36-28B6-489A-A0B3-FDAB2A57B81B}" dt="2020-11-01T22:15:12.182" v="306" actId="20577"/>
          <ac:spMkLst>
            <pc:docMk/>
            <pc:sldMk cId="3528090530" sldId="743"/>
            <ac:spMk id="6" creationId="{A7EE2FC1-0D61-4F71-A4F0-76F1CBE4C0EE}"/>
          </ac:spMkLst>
        </pc:spChg>
        <pc:spChg chg="add mod">
          <ac:chgData name="Kandarkar, Siddhesh" userId="47248ba3-c26b-4645-a748-cfdc878348ce" providerId="ADAL" clId="{7BF31E36-28B6-489A-A0B3-FDAB2A57B81B}" dt="2020-11-01T22:15:54.072" v="312" actId="207"/>
          <ac:spMkLst>
            <pc:docMk/>
            <pc:sldMk cId="3528090530" sldId="743"/>
            <ac:spMk id="10" creationId="{BC1AD680-397E-4144-845F-B262F1326CD1}"/>
          </ac:spMkLst>
        </pc:spChg>
        <pc:spChg chg="add mod">
          <ac:chgData name="Kandarkar, Siddhesh" userId="47248ba3-c26b-4645-a748-cfdc878348ce" providerId="ADAL" clId="{7BF31E36-28B6-489A-A0B3-FDAB2A57B81B}" dt="2020-11-01T22:15:54.072" v="312" actId="207"/>
          <ac:spMkLst>
            <pc:docMk/>
            <pc:sldMk cId="3528090530" sldId="743"/>
            <ac:spMk id="11" creationId="{D96F9685-0E40-4F52-8B5D-3E02FB3FC018}"/>
          </ac:spMkLst>
        </pc:spChg>
        <pc:spChg chg="add mod">
          <ac:chgData name="Kandarkar, Siddhesh" userId="47248ba3-c26b-4645-a748-cfdc878348ce" providerId="ADAL" clId="{7BF31E36-28B6-489A-A0B3-FDAB2A57B81B}" dt="2020-11-01T22:15:54.072" v="312" actId="207"/>
          <ac:spMkLst>
            <pc:docMk/>
            <pc:sldMk cId="3528090530" sldId="743"/>
            <ac:spMk id="12" creationId="{9C99EC2B-59C9-436B-9D89-3F8024B3C90A}"/>
          </ac:spMkLst>
        </pc:spChg>
        <pc:graphicFrameChg chg="add del mod">
          <ac:chgData name="Kandarkar, Siddhesh" userId="47248ba3-c26b-4645-a748-cfdc878348ce" providerId="ADAL" clId="{7BF31E36-28B6-489A-A0B3-FDAB2A57B81B}" dt="2020-11-01T22:13:06.741" v="269" actId="478"/>
          <ac:graphicFrameMkLst>
            <pc:docMk/>
            <pc:sldMk cId="3528090530" sldId="743"/>
            <ac:graphicFrameMk id="3" creationId="{2E105052-E99C-491D-B4BB-51A8C3EC108B}"/>
          </ac:graphicFrameMkLst>
        </pc:graphicFrameChg>
      </pc:sldChg>
      <pc:sldChg chg="modSp del mod">
        <pc:chgData name="Kandarkar, Siddhesh" userId="47248ba3-c26b-4645-a748-cfdc878348ce" providerId="ADAL" clId="{7BF31E36-28B6-489A-A0B3-FDAB2A57B81B}" dt="2020-11-01T22:07:15.707" v="246" actId="2696"/>
        <pc:sldMkLst>
          <pc:docMk/>
          <pc:sldMk cId="455736779" sldId="746"/>
        </pc:sldMkLst>
        <pc:spChg chg="mod">
          <ac:chgData name="Kandarkar, Siddhesh" userId="47248ba3-c26b-4645-a748-cfdc878348ce" providerId="ADAL" clId="{7BF31E36-28B6-489A-A0B3-FDAB2A57B81B}" dt="2020-11-01T21:52:53.405" v="32" actId="20577"/>
          <ac:spMkLst>
            <pc:docMk/>
            <pc:sldMk cId="455736779" sldId="746"/>
            <ac:spMk id="3" creationId="{00000000-0000-0000-0000-000000000000}"/>
          </ac:spMkLst>
        </pc:spChg>
        <pc:graphicFrameChg chg="mod modGraphic">
          <ac:chgData name="Kandarkar, Siddhesh" userId="47248ba3-c26b-4645-a748-cfdc878348ce" providerId="ADAL" clId="{7BF31E36-28B6-489A-A0B3-FDAB2A57B81B}" dt="2020-11-01T21:52:58.591" v="33" actId="1076"/>
          <ac:graphicFrameMkLst>
            <pc:docMk/>
            <pc:sldMk cId="455736779" sldId="746"/>
            <ac:graphicFrameMk id="6" creationId="{B88C1C62-5D9C-4C22-9110-E70899D41746}"/>
          </ac:graphicFrameMkLst>
        </pc:graphicFrameChg>
        <pc:cxnChg chg="mod">
          <ac:chgData name="Kandarkar, Siddhesh" userId="47248ba3-c26b-4645-a748-cfdc878348ce" providerId="ADAL" clId="{7BF31E36-28B6-489A-A0B3-FDAB2A57B81B}" dt="2020-11-01T21:53:29.447" v="38" actId="1076"/>
          <ac:cxnSpMkLst>
            <pc:docMk/>
            <pc:sldMk cId="455736779" sldId="746"/>
            <ac:cxnSpMk id="8" creationId="{EFD51C9F-2778-4507-9EDA-95532B9101DA}"/>
          </ac:cxnSpMkLst>
        </pc:cxnChg>
        <pc:cxnChg chg="mod">
          <ac:chgData name="Kandarkar, Siddhesh" userId="47248ba3-c26b-4645-a748-cfdc878348ce" providerId="ADAL" clId="{7BF31E36-28B6-489A-A0B3-FDAB2A57B81B}" dt="2020-11-01T21:53:25.471" v="37" actId="1076"/>
          <ac:cxnSpMkLst>
            <pc:docMk/>
            <pc:sldMk cId="455736779" sldId="746"/>
            <ac:cxnSpMk id="9" creationId="{F666A698-7F8A-4862-B89A-2ADC376664F8}"/>
          </ac:cxnSpMkLst>
        </pc:cxnChg>
        <pc:cxnChg chg="mod">
          <ac:chgData name="Kandarkar, Siddhesh" userId="47248ba3-c26b-4645-a748-cfdc878348ce" providerId="ADAL" clId="{7BF31E36-28B6-489A-A0B3-FDAB2A57B81B}" dt="2020-11-01T21:53:37.998" v="39" actId="1076"/>
          <ac:cxnSpMkLst>
            <pc:docMk/>
            <pc:sldMk cId="455736779" sldId="746"/>
            <ac:cxnSpMk id="10" creationId="{F018B7D3-2674-48EB-85A1-72F98885F30A}"/>
          </ac:cxnSpMkLst>
        </pc:cxnChg>
        <pc:cxnChg chg="mod">
          <ac:chgData name="Kandarkar, Siddhesh" userId="47248ba3-c26b-4645-a748-cfdc878348ce" providerId="ADAL" clId="{7BF31E36-28B6-489A-A0B3-FDAB2A57B81B}" dt="2020-11-01T21:53:42.871" v="40" actId="1076"/>
          <ac:cxnSpMkLst>
            <pc:docMk/>
            <pc:sldMk cId="455736779" sldId="746"/>
            <ac:cxnSpMk id="11" creationId="{F22114D8-D999-46B5-8A62-0AFBD865E95D}"/>
          </ac:cxnSpMkLst>
        </pc:cxnChg>
        <pc:cxnChg chg="mod">
          <ac:chgData name="Kandarkar, Siddhesh" userId="47248ba3-c26b-4645-a748-cfdc878348ce" providerId="ADAL" clId="{7BF31E36-28B6-489A-A0B3-FDAB2A57B81B}" dt="2020-11-01T21:53:11.568" v="35" actId="14100"/>
          <ac:cxnSpMkLst>
            <pc:docMk/>
            <pc:sldMk cId="455736779" sldId="746"/>
            <ac:cxnSpMk id="15" creationId="{488192D9-0DAF-4445-9A5E-8EBEDF7033DE}"/>
          </ac:cxnSpMkLst>
        </pc:cxnChg>
      </pc:sldChg>
      <pc:sldChg chg="ord">
        <pc:chgData name="Kandarkar, Siddhesh" userId="47248ba3-c26b-4645-a748-cfdc878348ce" providerId="ADAL" clId="{7BF31E36-28B6-489A-A0B3-FDAB2A57B81B}" dt="2020-11-01T21:51:05.915" v="1"/>
        <pc:sldMkLst>
          <pc:docMk/>
          <pc:sldMk cId="193553251" sldId="747"/>
        </pc:sldMkLst>
      </pc:sldChg>
      <pc:sldChg chg="modSp mod">
        <pc:chgData name="Kandarkar, Siddhesh" userId="47248ba3-c26b-4645-a748-cfdc878348ce" providerId="ADAL" clId="{7BF31E36-28B6-489A-A0B3-FDAB2A57B81B}" dt="2020-11-01T21:51:55.710" v="22" actId="1076"/>
        <pc:sldMkLst>
          <pc:docMk/>
          <pc:sldMk cId="1840806633" sldId="748"/>
        </pc:sldMkLst>
        <pc:spChg chg="mod">
          <ac:chgData name="Kandarkar, Siddhesh" userId="47248ba3-c26b-4645-a748-cfdc878348ce" providerId="ADAL" clId="{7BF31E36-28B6-489A-A0B3-FDAB2A57B81B}" dt="2020-11-01T21:51:37.733" v="19" actId="5793"/>
          <ac:spMkLst>
            <pc:docMk/>
            <pc:sldMk cId="1840806633" sldId="748"/>
            <ac:spMk id="9" creationId="{1E5833B8-DCD6-415B-9B7D-01B0F47335E6}"/>
          </ac:spMkLst>
        </pc:spChg>
        <pc:grpChg chg="mod">
          <ac:chgData name="Kandarkar, Siddhesh" userId="47248ba3-c26b-4645-a748-cfdc878348ce" providerId="ADAL" clId="{7BF31E36-28B6-489A-A0B3-FDAB2A57B81B}" dt="2020-11-01T21:51:55.710" v="22" actId="1076"/>
          <ac:grpSpMkLst>
            <pc:docMk/>
            <pc:sldMk cId="1840806633" sldId="748"/>
            <ac:grpSpMk id="2" creationId="{00000000-0000-0000-0000-000000000000}"/>
          </ac:grpSpMkLst>
        </pc:grpChg>
      </pc:sldChg>
      <pc:sldChg chg="ord">
        <pc:chgData name="Kandarkar, Siddhesh" userId="47248ba3-c26b-4645-a748-cfdc878348ce" providerId="ADAL" clId="{7BF31E36-28B6-489A-A0B3-FDAB2A57B81B}" dt="2020-11-01T22:06:08.742" v="244"/>
        <pc:sldMkLst>
          <pc:docMk/>
          <pc:sldMk cId="4291913939" sldId="752"/>
        </pc:sldMkLst>
      </pc:sldChg>
      <pc:sldChg chg="modSp mod">
        <pc:chgData name="Kandarkar, Siddhesh" userId="47248ba3-c26b-4645-a748-cfdc878348ce" providerId="ADAL" clId="{7BF31E36-28B6-489A-A0B3-FDAB2A57B81B}" dt="2020-11-01T22:09:17.160" v="259" actId="404"/>
        <pc:sldMkLst>
          <pc:docMk/>
          <pc:sldMk cId="1123693007" sldId="754"/>
        </pc:sldMkLst>
        <pc:graphicFrameChg chg="modGraphic">
          <ac:chgData name="Kandarkar, Siddhesh" userId="47248ba3-c26b-4645-a748-cfdc878348ce" providerId="ADAL" clId="{7BF31E36-28B6-489A-A0B3-FDAB2A57B81B}" dt="2020-11-01T22:09:17.160" v="259" actId="404"/>
          <ac:graphicFrameMkLst>
            <pc:docMk/>
            <pc:sldMk cId="1123693007" sldId="754"/>
            <ac:graphicFrameMk id="6" creationId="{0024CD51-546E-4AB0-BEC3-A878E48A51F6}"/>
          </ac:graphicFrameMkLst>
        </pc:graphicFrameChg>
      </pc:sldChg>
      <pc:sldChg chg="modSp mod">
        <pc:chgData name="Kandarkar, Siddhesh" userId="47248ba3-c26b-4645-a748-cfdc878348ce" providerId="ADAL" clId="{7BF31E36-28B6-489A-A0B3-FDAB2A57B81B}" dt="2020-11-01T22:08:08.070" v="250" actId="404"/>
        <pc:sldMkLst>
          <pc:docMk/>
          <pc:sldMk cId="1688398062" sldId="755"/>
        </pc:sldMkLst>
        <pc:graphicFrameChg chg="modGraphic">
          <ac:chgData name="Kandarkar, Siddhesh" userId="47248ba3-c26b-4645-a748-cfdc878348ce" providerId="ADAL" clId="{7BF31E36-28B6-489A-A0B3-FDAB2A57B81B}" dt="2020-11-01T22:08:08.070" v="250" actId="404"/>
          <ac:graphicFrameMkLst>
            <pc:docMk/>
            <pc:sldMk cId="1688398062" sldId="755"/>
            <ac:graphicFrameMk id="6" creationId="{0024CD51-546E-4AB0-BEC3-A878E48A51F6}"/>
          </ac:graphicFrameMkLst>
        </pc:graphicFrameChg>
      </pc:sldChg>
      <pc:sldChg chg="addSp delSp modSp add mod">
        <pc:chgData name="Kandarkar, Siddhesh" userId="47248ba3-c26b-4645-a748-cfdc878348ce" providerId="ADAL" clId="{7BF31E36-28B6-489A-A0B3-FDAB2A57B81B}" dt="2020-11-01T22:09:01.480" v="258" actId="404"/>
        <pc:sldMkLst>
          <pc:docMk/>
          <pc:sldMk cId="1339898641" sldId="756"/>
        </pc:sldMkLst>
        <pc:spChg chg="mod">
          <ac:chgData name="Kandarkar, Siddhesh" userId="47248ba3-c26b-4645-a748-cfdc878348ce" providerId="ADAL" clId="{7BF31E36-28B6-489A-A0B3-FDAB2A57B81B}" dt="2020-11-01T22:09:01.480" v="258" actId="404"/>
          <ac:spMkLst>
            <pc:docMk/>
            <pc:sldMk cId="1339898641" sldId="756"/>
            <ac:spMk id="3" creationId="{00000000-0000-0000-0000-000000000000}"/>
          </ac:spMkLst>
        </pc:spChg>
        <pc:spChg chg="del mod">
          <ac:chgData name="Kandarkar, Siddhesh" userId="47248ba3-c26b-4645-a748-cfdc878348ce" providerId="ADAL" clId="{7BF31E36-28B6-489A-A0B3-FDAB2A57B81B}" dt="2020-11-01T21:53:57.103" v="44" actId="478"/>
          <ac:spMkLst>
            <pc:docMk/>
            <pc:sldMk cId="1339898641" sldId="756"/>
            <ac:spMk id="12" creationId="{6B83EF66-3EAC-4CDB-9784-6E69B48D62C6}"/>
          </ac:spMkLst>
        </pc:spChg>
        <pc:graphicFrameChg chg="add mod modGraphic">
          <ac:chgData name="Kandarkar, Siddhesh" userId="47248ba3-c26b-4645-a748-cfdc878348ce" providerId="ADAL" clId="{7BF31E36-28B6-489A-A0B3-FDAB2A57B81B}" dt="2020-11-01T22:08:23.358" v="252" actId="255"/>
          <ac:graphicFrameMkLst>
            <pc:docMk/>
            <pc:sldMk cId="1339898641" sldId="756"/>
            <ac:graphicFrameMk id="15" creationId="{E86FA8DA-0136-4339-9007-C19974D84399}"/>
          </ac:graphicFrameMkLst>
        </pc:graphicFrameChg>
        <pc:cxnChg chg="del">
          <ac:chgData name="Kandarkar, Siddhesh" userId="47248ba3-c26b-4645-a748-cfdc878348ce" providerId="ADAL" clId="{7BF31E36-28B6-489A-A0B3-FDAB2A57B81B}" dt="2020-11-01T21:54:18.748" v="49" actId="478"/>
          <ac:cxnSpMkLst>
            <pc:docMk/>
            <pc:sldMk cId="1339898641" sldId="756"/>
            <ac:cxnSpMk id="14" creationId="{5E716F9D-5AFE-425F-82FA-1DCC66442752}"/>
          </ac:cxnSpMkLst>
        </pc:cxnChg>
        <pc:cxnChg chg="del">
          <ac:chgData name="Kandarkar, Siddhesh" userId="47248ba3-c26b-4645-a748-cfdc878348ce" providerId="ADAL" clId="{7BF31E36-28B6-489A-A0B3-FDAB2A57B81B}" dt="2020-11-01T21:54:09.453" v="48" actId="478"/>
          <ac:cxnSpMkLst>
            <pc:docMk/>
            <pc:sldMk cId="1339898641" sldId="756"/>
            <ac:cxnSpMk id="16" creationId="{7AE2F1D9-9BE7-4302-9DB4-402373EFE1C7}"/>
          </ac:cxnSpMkLst>
        </pc:cxnChg>
        <pc:cxnChg chg="del">
          <ac:chgData name="Kandarkar, Siddhesh" userId="47248ba3-c26b-4645-a748-cfdc878348ce" providerId="ADAL" clId="{7BF31E36-28B6-489A-A0B3-FDAB2A57B81B}" dt="2020-11-01T21:54:18.748" v="49" actId="478"/>
          <ac:cxnSpMkLst>
            <pc:docMk/>
            <pc:sldMk cId="1339898641" sldId="756"/>
            <ac:cxnSpMk id="18" creationId="{A792DE5F-F9EE-44B7-8E50-7B0E4D140286}"/>
          </ac:cxnSpMkLst>
        </pc:cxnChg>
        <pc:cxnChg chg="del">
          <ac:chgData name="Kandarkar, Siddhesh" userId="47248ba3-c26b-4645-a748-cfdc878348ce" providerId="ADAL" clId="{7BF31E36-28B6-489A-A0B3-FDAB2A57B81B}" dt="2020-11-01T21:54:20.405" v="50" actId="478"/>
          <ac:cxnSpMkLst>
            <pc:docMk/>
            <pc:sldMk cId="1339898641" sldId="756"/>
            <ac:cxnSpMk id="19" creationId="{985F878B-AA70-40D4-BF46-B1E258AFD616}"/>
          </ac:cxnSpMkLst>
        </pc:cxnChg>
        <pc:cxnChg chg="del">
          <ac:chgData name="Kandarkar, Siddhesh" userId="47248ba3-c26b-4645-a748-cfdc878348ce" providerId="ADAL" clId="{7BF31E36-28B6-489A-A0B3-FDAB2A57B81B}" dt="2020-11-01T21:54:18.748" v="49" actId="478"/>
          <ac:cxnSpMkLst>
            <pc:docMk/>
            <pc:sldMk cId="1339898641" sldId="756"/>
            <ac:cxnSpMk id="21" creationId="{EC6B4694-F2F5-47D3-9317-76985A7279FD}"/>
          </ac:cxnSpMkLst>
        </pc:cxnChg>
        <pc:cxnChg chg="del">
          <ac:chgData name="Kandarkar, Siddhesh" userId="47248ba3-c26b-4645-a748-cfdc878348ce" providerId="ADAL" clId="{7BF31E36-28B6-489A-A0B3-FDAB2A57B81B}" dt="2020-11-01T21:54:18.748" v="49" actId="478"/>
          <ac:cxnSpMkLst>
            <pc:docMk/>
            <pc:sldMk cId="1339898641" sldId="756"/>
            <ac:cxnSpMk id="22" creationId="{410587C5-E89D-4B88-8CB9-AB7EF9B0C780}"/>
          </ac:cxnSpMkLst>
        </pc:cxnChg>
      </pc:sldChg>
      <pc:sldChg chg="addSp delSp modSp add mod">
        <pc:chgData name="Kandarkar, Siddhesh" userId="47248ba3-c26b-4645-a748-cfdc878348ce" providerId="ADAL" clId="{7BF31E36-28B6-489A-A0B3-FDAB2A57B81B}" dt="2020-11-01T22:09:46.017" v="260" actId="403"/>
        <pc:sldMkLst>
          <pc:docMk/>
          <pc:sldMk cId="600451886" sldId="757"/>
        </pc:sldMkLst>
        <pc:spChg chg="mod">
          <ac:chgData name="Kandarkar, Siddhesh" userId="47248ba3-c26b-4645-a748-cfdc878348ce" providerId="ADAL" clId="{7BF31E36-28B6-489A-A0B3-FDAB2A57B81B}" dt="2020-11-01T22:09:46.017" v="260" actId="403"/>
          <ac:spMkLst>
            <pc:docMk/>
            <pc:sldMk cId="600451886" sldId="757"/>
            <ac:spMk id="3" creationId="{00000000-0000-0000-0000-000000000000}"/>
          </ac:spMkLst>
        </pc:spChg>
        <pc:graphicFrameChg chg="del">
          <ac:chgData name="Kandarkar, Siddhesh" userId="47248ba3-c26b-4645-a748-cfdc878348ce" providerId="ADAL" clId="{7BF31E36-28B6-489A-A0B3-FDAB2A57B81B}" dt="2020-11-01T21:58:57.759" v="135" actId="478"/>
          <ac:graphicFrameMkLst>
            <pc:docMk/>
            <pc:sldMk cId="600451886" sldId="757"/>
            <ac:graphicFrameMk id="6" creationId="{B88C1C62-5D9C-4C22-9110-E70899D41746}"/>
          </ac:graphicFrameMkLst>
        </pc:graphicFrameChg>
        <pc:graphicFrameChg chg="add mod modGraphic">
          <ac:chgData name="Kandarkar, Siddhesh" userId="47248ba3-c26b-4645-a748-cfdc878348ce" providerId="ADAL" clId="{7BF31E36-28B6-489A-A0B3-FDAB2A57B81B}" dt="2020-11-01T22:08:41.325" v="256" actId="14734"/>
          <ac:graphicFrameMkLst>
            <pc:docMk/>
            <pc:sldMk cId="600451886" sldId="757"/>
            <ac:graphicFrameMk id="7" creationId="{0D970A78-BE3D-4FED-B49B-ADE9297E70AD}"/>
          </ac:graphicFrameMkLst>
        </pc:graphicFrameChg>
        <pc:graphicFrameChg chg="add del mod modGraphic">
          <ac:chgData name="Kandarkar, Siddhesh" userId="47248ba3-c26b-4645-a748-cfdc878348ce" providerId="ADAL" clId="{7BF31E36-28B6-489A-A0B3-FDAB2A57B81B}" dt="2020-11-01T22:00:01.794" v="158" actId="478"/>
          <ac:graphicFrameMkLst>
            <pc:docMk/>
            <pc:sldMk cId="600451886" sldId="757"/>
            <ac:graphicFrameMk id="12" creationId="{FF00B45F-924C-4903-8440-B68A96018B96}"/>
          </ac:graphicFrameMkLst>
        </pc:graphicFrameChg>
        <pc:cxnChg chg="del">
          <ac:chgData name="Kandarkar, Siddhesh" userId="47248ba3-c26b-4645-a748-cfdc878348ce" providerId="ADAL" clId="{7BF31E36-28B6-489A-A0B3-FDAB2A57B81B}" dt="2020-11-01T21:59:02.488" v="137" actId="478"/>
          <ac:cxnSpMkLst>
            <pc:docMk/>
            <pc:sldMk cId="600451886" sldId="757"/>
            <ac:cxnSpMk id="8" creationId="{EFD51C9F-2778-4507-9EDA-95532B9101DA}"/>
          </ac:cxnSpMkLst>
        </pc:cxnChg>
        <pc:cxnChg chg="del">
          <ac:chgData name="Kandarkar, Siddhesh" userId="47248ba3-c26b-4645-a748-cfdc878348ce" providerId="ADAL" clId="{7BF31E36-28B6-489A-A0B3-FDAB2A57B81B}" dt="2020-11-01T21:59:04.761" v="138" actId="478"/>
          <ac:cxnSpMkLst>
            <pc:docMk/>
            <pc:sldMk cId="600451886" sldId="757"/>
            <ac:cxnSpMk id="9" creationId="{F666A698-7F8A-4862-B89A-2ADC376664F8}"/>
          </ac:cxnSpMkLst>
        </pc:cxnChg>
        <pc:cxnChg chg="del">
          <ac:chgData name="Kandarkar, Siddhesh" userId="47248ba3-c26b-4645-a748-cfdc878348ce" providerId="ADAL" clId="{7BF31E36-28B6-489A-A0B3-FDAB2A57B81B}" dt="2020-11-01T21:59:00.643" v="136" actId="478"/>
          <ac:cxnSpMkLst>
            <pc:docMk/>
            <pc:sldMk cId="600451886" sldId="757"/>
            <ac:cxnSpMk id="10" creationId="{F018B7D3-2674-48EB-85A1-72F98885F30A}"/>
          </ac:cxnSpMkLst>
        </pc:cxnChg>
        <pc:cxnChg chg="del">
          <ac:chgData name="Kandarkar, Siddhesh" userId="47248ba3-c26b-4645-a748-cfdc878348ce" providerId="ADAL" clId="{7BF31E36-28B6-489A-A0B3-FDAB2A57B81B}" dt="2020-11-01T21:59:07.364" v="139" actId="478"/>
          <ac:cxnSpMkLst>
            <pc:docMk/>
            <pc:sldMk cId="600451886" sldId="757"/>
            <ac:cxnSpMk id="11" creationId="{F22114D8-D999-46B5-8A62-0AFBD865E95D}"/>
          </ac:cxnSpMkLst>
        </pc:cxnChg>
        <pc:cxnChg chg="del">
          <ac:chgData name="Kandarkar, Siddhesh" userId="47248ba3-c26b-4645-a748-cfdc878348ce" providerId="ADAL" clId="{7BF31E36-28B6-489A-A0B3-FDAB2A57B81B}" dt="2020-11-01T21:59:10.761" v="140" actId="478"/>
          <ac:cxnSpMkLst>
            <pc:docMk/>
            <pc:sldMk cId="600451886" sldId="757"/>
            <ac:cxnSpMk id="15" creationId="{488192D9-0DAF-4445-9A5E-8EBEDF7033DE}"/>
          </ac:cxnSpMkLst>
        </pc:cxnChg>
      </pc:sldChg>
      <pc:sldChg chg="add">
        <pc:chgData name="Kandarkar, Siddhesh" userId="47248ba3-c26b-4645-a748-cfdc878348ce" providerId="ADAL" clId="{7BF31E36-28B6-489A-A0B3-FDAB2A57B81B}" dt="2020-11-01T22:07:07.796" v="245"/>
        <pc:sldMkLst>
          <pc:docMk/>
          <pc:sldMk cId="3926252688" sldId="75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80444F9-3159-4C5B-B765-F31B1E0BF9E7}"/>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DE"/>
          </a:p>
        </p:txBody>
      </p:sp>
      <p:sp>
        <p:nvSpPr>
          <p:cNvPr id="3" name="Date Placeholder 2">
            <a:extLst>
              <a:ext uri="{FF2B5EF4-FFF2-40B4-BE49-F238E27FC236}">
                <a16:creationId xmlns:a16="http://schemas.microsoft.com/office/drawing/2014/main" id="{15BFE522-CFBE-4A1C-A251-469B13B80C8A}"/>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56A21F78-397B-44AD-B77F-DEAD50F92B86}" type="datetimeFigureOut">
              <a:rPr lang="en-DE" smtClean="0"/>
              <a:t>02/11/2020</a:t>
            </a:fld>
            <a:endParaRPr lang="en-DE"/>
          </a:p>
        </p:txBody>
      </p:sp>
      <p:sp>
        <p:nvSpPr>
          <p:cNvPr id="4" name="Footer Placeholder 3">
            <a:extLst>
              <a:ext uri="{FF2B5EF4-FFF2-40B4-BE49-F238E27FC236}">
                <a16:creationId xmlns:a16="http://schemas.microsoft.com/office/drawing/2014/main" id="{4EF8ABDE-0C74-4E35-9627-788DFF2F70C2}"/>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r>
              <a:rPr lang="en-US"/>
              <a:t>03694397, Siddhesh Kandarkar, Data-To-Text Generation to describe and summarize Business Intelligence Dashboards in Natural Language</a:t>
            </a:r>
            <a:endParaRPr lang="en-DE"/>
          </a:p>
        </p:txBody>
      </p:sp>
      <p:sp>
        <p:nvSpPr>
          <p:cNvPr id="5" name="Slide Number Placeholder 4">
            <a:extLst>
              <a:ext uri="{FF2B5EF4-FFF2-40B4-BE49-F238E27FC236}">
                <a16:creationId xmlns:a16="http://schemas.microsoft.com/office/drawing/2014/main" id="{5C787D76-E780-4DA3-A3AF-85979095486D}"/>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F9D899E4-9CFD-47E0-AB22-990D4734C1DD}" type="slidenum">
              <a:rPr lang="en-DE" smtClean="0"/>
              <a:t>‹#›</a:t>
            </a:fld>
            <a:endParaRPr lang="en-DE"/>
          </a:p>
        </p:txBody>
      </p:sp>
    </p:spTree>
    <p:extLst>
      <p:ext uri="{BB962C8B-B14F-4D97-AF65-F5344CB8AC3E}">
        <p14:creationId xmlns:p14="http://schemas.microsoft.com/office/powerpoint/2010/main" val="38794042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DE"/>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CFE2EFAE-FBF6-470F-961F-BEDFE2196287}" type="datetimeFigureOut">
              <a:rPr lang="en-DE" smtClean="0"/>
              <a:t>02/11/2020</a:t>
            </a:fld>
            <a:endParaRPr lang="en-DE"/>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DE"/>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E"/>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r>
              <a:rPr lang="en-US"/>
              <a:t>03694397, Siddhesh Kandarkar, Data-To-Text Generation to describe and summarize Business Intelligence Dashboards in Natural Language</a:t>
            </a:r>
            <a:endParaRPr lang="en-DE"/>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BB8B8A29-8100-4E5E-8017-C2F52E65FD7B}" type="slidenum">
              <a:rPr lang="en-DE" smtClean="0"/>
              <a:t>‹#›</a:t>
            </a:fld>
            <a:endParaRPr lang="en-DE"/>
          </a:p>
        </p:txBody>
      </p:sp>
    </p:spTree>
    <p:extLst>
      <p:ext uri="{BB962C8B-B14F-4D97-AF65-F5344CB8AC3E}">
        <p14:creationId xmlns:p14="http://schemas.microsoft.com/office/powerpoint/2010/main" val="20376898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B8B8A29-8100-4E5E-8017-C2F52E65FD7B}" type="slidenum">
              <a:rPr lang="en-DE" smtClean="0"/>
              <a:t>1</a:t>
            </a:fld>
            <a:endParaRPr lang="en-DE"/>
          </a:p>
        </p:txBody>
      </p:sp>
    </p:spTree>
    <p:extLst>
      <p:ext uri="{BB962C8B-B14F-4D97-AF65-F5344CB8AC3E}">
        <p14:creationId xmlns:p14="http://schemas.microsoft.com/office/powerpoint/2010/main" val="1194814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10</a:t>
            </a:fld>
            <a:endParaRPr lang="en-DE"/>
          </a:p>
        </p:txBody>
      </p:sp>
    </p:spTree>
    <p:extLst>
      <p:ext uri="{BB962C8B-B14F-4D97-AF65-F5344CB8AC3E}">
        <p14:creationId xmlns:p14="http://schemas.microsoft.com/office/powerpoint/2010/main" val="1849713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BB8B8A29-8100-4E5E-8017-C2F52E65FD7B}" type="slidenum">
              <a:rPr lang="en-DE" smtClean="0"/>
              <a:t>12</a:t>
            </a:fld>
            <a:endParaRPr lang="en-DE"/>
          </a:p>
        </p:txBody>
      </p:sp>
    </p:spTree>
    <p:extLst>
      <p:ext uri="{BB962C8B-B14F-4D97-AF65-F5344CB8AC3E}">
        <p14:creationId xmlns:p14="http://schemas.microsoft.com/office/powerpoint/2010/main" val="1982291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13</a:t>
            </a:fld>
            <a:endParaRPr lang="en-DE"/>
          </a:p>
        </p:txBody>
      </p:sp>
    </p:spTree>
    <p:extLst>
      <p:ext uri="{BB962C8B-B14F-4D97-AF65-F5344CB8AC3E}">
        <p14:creationId xmlns:p14="http://schemas.microsoft.com/office/powerpoint/2010/main" val="2565740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14</a:t>
            </a:fld>
            <a:endParaRPr lang="en-DE"/>
          </a:p>
        </p:txBody>
      </p:sp>
    </p:spTree>
    <p:extLst>
      <p:ext uri="{BB962C8B-B14F-4D97-AF65-F5344CB8AC3E}">
        <p14:creationId xmlns:p14="http://schemas.microsoft.com/office/powerpoint/2010/main" val="1153031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15</a:t>
            </a:fld>
            <a:endParaRPr lang="en-DE"/>
          </a:p>
        </p:txBody>
      </p:sp>
    </p:spTree>
    <p:extLst>
      <p:ext uri="{BB962C8B-B14F-4D97-AF65-F5344CB8AC3E}">
        <p14:creationId xmlns:p14="http://schemas.microsoft.com/office/powerpoint/2010/main" val="1359739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16</a:t>
            </a:fld>
            <a:endParaRPr lang="en-DE"/>
          </a:p>
        </p:txBody>
      </p:sp>
    </p:spTree>
    <p:extLst>
      <p:ext uri="{BB962C8B-B14F-4D97-AF65-F5344CB8AC3E}">
        <p14:creationId xmlns:p14="http://schemas.microsoft.com/office/powerpoint/2010/main" val="3189835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18</a:t>
            </a:fld>
            <a:endParaRPr lang="en-DE"/>
          </a:p>
        </p:txBody>
      </p:sp>
    </p:spTree>
    <p:extLst>
      <p:ext uri="{BB962C8B-B14F-4D97-AF65-F5344CB8AC3E}">
        <p14:creationId xmlns:p14="http://schemas.microsoft.com/office/powerpoint/2010/main" val="213251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21</a:t>
            </a:fld>
            <a:endParaRPr lang="en-DE"/>
          </a:p>
        </p:txBody>
      </p:sp>
    </p:spTree>
    <p:extLst>
      <p:ext uri="{BB962C8B-B14F-4D97-AF65-F5344CB8AC3E}">
        <p14:creationId xmlns:p14="http://schemas.microsoft.com/office/powerpoint/2010/main" val="234725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22</a:t>
            </a:fld>
            <a:endParaRPr lang="en-DE"/>
          </a:p>
        </p:txBody>
      </p:sp>
    </p:spTree>
    <p:extLst>
      <p:ext uri="{BB962C8B-B14F-4D97-AF65-F5344CB8AC3E}">
        <p14:creationId xmlns:p14="http://schemas.microsoft.com/office/powerpoint/2010/main" val="3329062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24</a:t>
            </a:fld>
            <a:endParaRPr lang="en-DE"/>
          </a:p>
        </p:txBody>
      </p:sp>
    </p:spTree>
    <p:extLst>
      <p:ext uri="{BB962C8B-B14F-4D97-AF65-F5344CB8AC3E}">
        <p14:creationId xmlns:p14="http://schemas.microsoft.com/office/powerpoint/2010/main" val="2486121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a:t>
            </a:fld>
            <a:endParaRPr lang="en-DE"/>
          </a:p>
        </p:txBody>
      </p:sp>
    </p:spTree>
    <p:extLst>
      <p:ext uri="{BB962C8B-B14F-4D97-AF65-F5344CB8AC3E}">
        <p14:creationId xmlns:p14="http://schemas.microsoft.com/office/powerpoint/2010/main" val="3324805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27</a:t>
            </a:fld>
            <a:endParaRPr lang="en-DE"/>
          </a:p>
        </p:txBody>
      </p:sp>
    </p:spTree>
    <p:extLst>
      <p:ext uri="{BB962C8B-B14F-4D97-AF65-F5344CB8AC3E}">
        <p14:creationId xmlns:p14="http://schemas.microsoft.com/office/powerpoint/2010/main" val="949168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28</a:t>
            </a:fld>
            <a:endParaRPr lang="en-DE"/>
          </a:p>
        </p:txBody>
      </p:sp>
    </p:spTree>
    <p:extLst>
      <p:ext uri="{BB962C8B-B14F-4D97-AF65-F5344CB8AC3E}">
        <p14:creationId xmlns:p14="http://schemas.microsoft.com/office/powerpoint/2010/main" val="20330978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BB8B8A29-8100-4E5E-8017-C2F52E65FD7B}" type="slidenum">
              <a:rPr lang="en-DE" smtClean="0"/>
              <a:t>29</a:t>
            </a:fld>
            <a:endParaRPr lang="en-DE"/>
          </a:p>
        </p:txBody>
      </p:sp>
    </p:spTree>
    <p:extLst>
      <p:ext uri="{BB962C8B-B14F-4D97-AF65-F5344CB8AC3E}">
        <p14:creationId xmlns:p14="http://schemas.microsoft.com/office/powerpoint/2010/main" val="37323124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30</a:t>
            </a:fld>
            <a:endParaRPr lang="en-DE"/>
          </a:p>
        </p:txBody>
      </p:sp>
    </p:spTree>
    <p:extLst>
      <p:ext uri="{BB962C8B-B14F-4D97-AF65-F5344CB8AC3E}">
        <p14:creationId xmlns:p14="http://schemas.microsoft.com/office/powerpoint/2010/main" val="2471361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t>
            </a:r>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31</a:t>
            </a:fld>
            <a:endParaRPr lang="en-DE"/>
          </a:p>
        </p:txBody>
      </p:sp>
    </p:spTree>
    <p:extLst>
      <p:ext uri="{BB962C8B-B14F-4D97-AF65-F5344CB8AC3E}">
        <p14:creationId xmlns:p14="http://schemas.microsoft.com/office/powerpoint/2010/main" val="3854513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32</a:t>
            </a:fld>
            <a:endParaRPr lang="en-DE"/>
          </a:p>
        </p:txBody>
      </p:sp>
    </p:spTree>
    <p:extLst>
      <p:ext uri="{BB962C8B-B14F-4D97-AF65-F5344CB8AC3E}">
        <p14:creationId xmlns:p14="http://schemas.microsoft.com/office/powerpoint/2010/main" val="32040630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35</a:t>
            </a:fld>
            <a:endParaRPr lang="en-DE"/>
          </a:p>
        </p:txBody>
      </p:sp>
    </p:spTree>
    <p:extLst>
      <p:ext uri="{BB962C8B-B14F-4D97-AF65-F5344CB8AC3E}">
        <p14:creationId xmlns:p14="http://schemas.microsoft.com/office/powerpoint/2010/main" val="3233286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37</a:t>
            </a:fld>
            <a:endParaRPr lang="en-DE"/>
          </a:p>
        </p:txBody>
      </p:sp>
    </p:spTree>
    <p:extLst>
      <p:ext uri="{BB962C8B-B14F-4D97-AF65-F5344CB8AC3E}">
        <p14:creationId xmlns:p14="http://schemas.microsoft.com/office/powerpoint/2010/main" val="4171368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3</a:t>
            </a:fld>
            <a:endParaRPr lang="en-DE"/>
          </a:p>
        </p:txBody>
      </p:sp>
    </p:spTree>
    <p:extLst>
      <p:ext uri="{BB962C8B-B14F-4D97-AF65-F5344CB8AC3E}">
        <p14:creationId xmlns:p14="http://schemas.microsoft.com/office/powerpoint/2010/main" val="2853470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5" name="Slide Number Placeholder 4"/>
          <p:cNvSpPr>
            <a:spLocks noGrp="1"/>
          </p:cNvSpPr>
          <p:nvPr>
            <p:ph type="sldNum" sz="quarter" idx="5"/>
          </p:nvPr>
        </p:nvSpPr>
        <p:spPr/>
        <p:txBody>
          <a:bodyPr/>
          <a:lstStyle/>
          <a:p>
            <a:fld id="{BB8B8A29-8100-4E5E-8017-C2F52E65FD7B}" type="slidenum">
              <a:rPr lang="en-DE" smtClean="0"/>
              <a:t>4</a:t>
            </a:fld>
            <a:endParaRPr lang="en-DE"/>
          </a:p>
        </p:txBody>
      </p:sp>
    </p:spTree>
    <p:extLst>
      <p:ext uri="{BB962C8B-B14F-4D97-AF65-F5344CB8AC3E}">
        <p14:creationId xmlns:p14="http://schemas.microsoft.com/office/powerpoint/2010/main" val="418575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5</a:t>
            </a:fld>
            <a:endParaRPr lang="en-DE"/>
          </a:p>
        </p:txBody>
      </p:sp>
    </p:spTree>
    <p:extLst>
      <p:ext uri="{BB962C8B-B14F-4D97-AF65-F5344CB8AC3E}">
        <p14:creationId xmlns:p14="http://schemas.microsoft.com/office/powerpoint/2010/main" val="1393985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6</a:t>
            </a:fld>
            <a:endParaRPr lang="en-DE"/>
          </a:p>
        </p:txBody>
      </p:sp>
    </p:spTree>
    <p:extLst>
      <p:ext uri="{BB962C8B-B14F-4D97-AF65-F5344CB8AC3E}">
        <p14:creationId xmlns:p14="http://schemas.microsoft.com/office/powerpoint/2010/main" val="3412431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mn-ea"/>
              <a:cs typeface="+mn-cs"/>
            </a:endParaRPr>
          </a:p>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7</a:t>
            </a:fld>
            <a:endParaRPr lang="en-DE"/>
          </a:p>
        </p:txBody>
      </p:sp>
    </p:spTree>
    <p:extLst>
      <p:ext uri="{BB962C8B-B14F-4D97-AF65-F5344CB8AC3E}">
        <p14:creationId xmlns:p14="http://schemas.microsoft.com/office/powerpoint/2010/main" val="1018673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8</a:t>
            </a:fld>
            <a:endParaRPr lang="en-DE"/>
          </a:p>
        </p:txBody>
      </p:sp>
    </p:spTree>
    <p:extLst>
      <p:ext uri="{BB962C8B-B14F-4D97-AF65-F5344CB8AC3E}">
        <p14:creationId xmlns:p14="http://schemas.microsoft.com/office/powerpoint/2010/main" val="4032149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BB8B8A29-8100-4E5E-8017-C2F52E65FD7B}" type="slidenum">
              <a:rPr lang="en-DE" smtClean="0"/>
              <a:t>9</a:t>
            </a:fld>
            <a:endParaRPr lang="en-DE"/>
          </a:p>
        </p:txBody>
      </p:sp>
    </p:spTree>
    <p:extLst>
      <p:ext uri="{BB962C8B-B14F-4D97-AF65-F5344CB8AC3E}">
        <p14:creationId xmlns:p14="http://schemas.microsoft.com/office/powerpoint/2010/main" val="2744492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5423C165-A672-427B-90FC-FA7DB86F9EEC}" type="datetime1">
              <a:rPr lang="en-US" smtClean="0"/>
              <a:t>11/2/2020</a:t>
            </a:fld>
            <a:endParaRPr lang="en-US"/>
          </a:p>
        </p:txBody>
      </p:sp>
      <p:sp>
        <p:nvSpPr>
          <p:cNvPr id="6" name="Holder 6"/>
          <p:cNvSpPr>
            <a:spLocks noGrp="1"/>
          </p:cNvSpPr>
          <p:nvPr>
            <p:ph type="sldNum" sz="quarter" idx="7"/>
          </p:nvPr>
        </p:nvSpPr>
        <p:spPr/>
        <p:txBody>
          <a:bodyPr lIns="0" tIns="0" rIns="0" bIns="0"/>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65BD"/>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1F8584F-D908-48C2-9E49-44983B98A316}" type="datetime1">
              <a:rPr lang="en-US" smtClean="0"/>
              <a:t>11/2/2020</a:t>
            </a:fld>
            <a:endParaRPr lang="en-US"/>
          </a:p>
        </p:txBody>
      </p:sp>
      <p:sp>
        <p:nvSpPr>
          <p:cNvPr id="6" name="Holder 6"/>
          <p:cNvSpPr>
            <a:spLocks noGrp="1"/>
          </p:cNvSpPr>
          <p:nvPr>
            <p:ph type="sldNum" sz="quarter" idx="7"/>
          </p:nvPr>
        </p:nvSpPr>
        <p:spPr/>
        <p:txBody>
          <a:bodyPr lIns="0" tIns="0" rIns="0" bIns="0"/>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1255857" y="398818"/>
            <a:ext cx="606856" cy="320052"/>
          </a:xfrm>
          <a:prstGeom prst="rect">
            <a:avLst/>
          </a:prstGeom>
          <a:blipFill>
            <a:blip r:embed="rId2" cstate="print"/>
            <a:stretch>
              <a:fillRect/>
            </a:stretch>
          </a:blipFill>
        </p:spPr>
        <p:txBody>
          <a:bodyPr wrap="square" lIns="0" tIns="0" rIns="0" bIns="0" rtlCol="0"/>
          <a:lstStyle/>
          <a:p>
            <a:endParaRPr/>
          </a:p>
        </p:txBody>
      </p:sp>
      <p:sp>
        <p:nvSpPr>
          <p:cNvPr id="17" name="bg object 17"/>
          <p:cNvSpPr/>
          <p:nvPr/>
        </p:nvSpPr>
        <p:spPr>
          <a:xfrm>
            <a:off x="5735954" y="1340764"/>
            <a:ext cx="4824730" cy="2183765"/>
          </a:xfrm>
          <a:custGeom>
            <a:avLst/>
            <a:gdLst/>
            <a:ahLst/>
            <a:cxnLst/>
            <a:rect l="l" t="t" r="r" b="b"/>
            <a:pathLst>
              <a:path w="4824730" h="2183765">
                <a:moveTo>
                  <a:pt x="4824539" y="0"/>
                </a:moveTo>
                <a:lnTo>
                  <a:pt x="0" y="0"/>
                </a:lnTo>
                <a:lnTo>
                  <a:pt x="0" y="2183295"/>
                </a:lnTo>
                <a:lnTo>
                  <a:pt x="4824539" y="2183295"/>
                </a:lnTo>
                <a:lnTo>
                  <a:pt x="4824539" y="0"/>
                </a:lnTo>
                <a:close/>
              </a:path>
            </a:pathLst>
          </a:custGeom>
          <a:solidFill>
            <a:srgbClr val="E8E6DF"/>
          </a:solidFill>
        </p:spPr>
        <p:txBody>
          <a:bodyPr wrap="square" lIns="0" tIns="0" rIns="0" bIns="0" rtlCol="0"/>
          <a:lstStyle/>
          <a:p>
            <a:endParaRPr/>
          </a:p>
        </p:txBody>
      </p:sp>
      <p:sp>
        <p:nvSpPr>
          <p:cNvPr id="18" name="bg object 18"/>
          <p:cNvSpPr/>
          <p:nvPr/>
        </p:nvSpPr>
        <p:spPr>
          <a:xfrm>
            <a:off x="5735954" y="1340764"/>
            <a:ext cx="4824730" cy="2183765"/>
          </a:xfrm>
          <a:custGeom>
            <a:avLst/>
            <a:gdLst/>
            <a:ahLst/>
            <a:cxnLst/>
            <a:rect l="l" t="t" r="r" b="b"/>
            <a:pathLst>
              <a:path w="4824730" h="2183765">
                <a:moveTo>
                  <a:pt x="0" y="0"/>
                </a:moveTo>
                <a:lnTo>
                  <a:pt x="4824542" y="0"/>
                </a:lnTo>
                <a:lnTo>
                  <a:pt x="4824542" y="2183291"/>
                </a:lnTo>
                <a:lnTo>
                  <a:pt x="0" y="2183291"/>
                </a:lnTo>
                <a:lnTo>
                  <a:pt x="0" y="0"/>
                </a:lnTo>
                <a:close/>
              </a:path>
            </a:pathLst>
          </a:custGeom>
          <a:ln w="9525">
            <a:solidFill>
              <a:srgbClr val="DAD7CB"/>
            </a:solidFill>
          </a:ln>
        </p:spPr>
        <p:txBody>
          <a:bodyPr wrap="square" lIns="0" tIns="0" rIns="0" bIns="0" rtlCol="0"/>
          <a:lstStyle/>
          <a:p>
            <a:endParaRPr/>
          </a:p>
        </p:txBody>
      </p:sp>
      <p:sp>
        <p:nvSpPr>
          <p:cNvPr id="19" name="bg object 19"/>
          <p:cNvSpPr/>
          <p:nvPr/>
        </p:nvSpPr>
        <p:spPr>
          <a:xfrm>
            <a:off x="6247752" y="1828371"/>
            <a:ext cx="708910" cy="708910"/>
          </a:xfrm>
          <a:prstGeom prst="rect">
            <a:avLst/>
          </a:prstGeom>
          <a:blipFill>
            <a:blip r:embed="rId3" cstate="print"/>
            <a:stretch>
              <a:fillRect/>
            </a:stretch>
          </a:blipFill>
        </p:spPr>
        <p:txBody>
          <a:bodyPr wrap="square" lIns="0" tIns="0" rIns="0" bIns="0" rtlCol="0"/>
          <a:lstStyle/>
          <a:p>
            <a:endParaRPr/>
          </a:p>
        </p:txBody>
      </p:sp>
      <p:sp>
        <p:nvSpPr>
          <p:cNvPr id="20" name="bg object 20"/>
          <p:cNvSpPr/>
          <p:nvPr/>
        </p:nvSpPr>
        <p:spPr>
          <a:xfrm>
            <a:off x="8380983" y="1846188"/>
            <a:ext cx="717356" cy="717356"/>
          </a:xfrm>
          <a:prstGeom prst="rect">
            <a:avLst/>
          </a:prstGeom>
          <a:blipFill>
            <a:blip r:embed="rId4" cstate="print"/>
            <a:stretch>
              <a:fillRect/>
            </a:stretch>
          </a:blipFill>
        </p:spPr>
        <p:txBody>
          <a:bodyPr wrap="square" lIns="0" tIns="0" rIns="0" bIns="0" rtlCol="0"/>
          <a:lstStyle/>
          <a:p>
            <a:endParaRPr/>
          </a:p>
        </p:txBody>
      </p:sp>
      <p:sp>
        <p:nvSpPr>
          <p:cNvPr id="21" name="bg object 21"/>
          <p:cNvSpPr/>
          <p:nvPr/>
        </p:nvSpPr>
        <p:spPr>
          <a:xfrm>
            <a:off x="4870551" y="2144724"/>
            <a:ext cx="3385820" cy="76835"/>
          </a:xfrm>
          <a:custGeom>
            <a:avLst/>
            <a:gdLst/>
            <a:ahLst/>
            <a:cxnLst/>
            <a:rect l="l" t="t" r="r" b="b"/>
            <a:pathLst>
              <a:path w="3385820" h="76835">
                <a:moveTo>
                  <a:pt x="1377200" y="38100"/>
                </a:moveTo>
                <a:lnTo>
                  <a:pt x="1301000" y="0"/>
                </a:lnTo>
                <a:lnTo>
                  <a:pt x="1301000" y="29527"/>
                </a:lnTo>
                <a:lnTo>
                  <a:pt x="0" y="29527"/>
                </a:lnTo>
                <a:lnTo>
                  <a:pt x="0" y="46672"/>
                </a:lnTo>
                <a:lnTo>
                  <a:pt x="1301000" y="46672"/>
                </a:lnTo>
                <a:lnTo>
                  <a:pt x="1301000" y="76200"/>
                </a:lnTo>
                <a:lnTo>
                  <a:pt x="1377200" y="38100"/>
                </a:lnTo>
                <a:close/>
              </a:path>
              <a:path w="3385820" h="76835">
                <a:moveTo>
                  <a:pt x="3385693" y="38100"/>
                </a:moveTo>
                <a:lnTo>
                  <a:pt x="3309442" y="76"/>
                </a:lnTo>
                <a:lnTo>
                  <a:pt x="3309480" y="29603"/>
                </a:lnTo>
                <a:lnTo>
                  <a:pt x="2190546" y="30797"/>
                </a:lnTo>
                <a:lnTo>
                  <a:pt x="2190572" y="47942"/>
                </a:lnTo>
                <a:lnTo>
                  <a:pt x="3309493" y="46748"/>
                </a:lnTo>
                <a:lnTo>
                  <a:pt x="3309531" y="76276"/>
                </a:lnTo>
                <a:lnTo>
                  <a:pt x="3385693" y="38100"/>
                </a:lnTo>
                <a:close/>
              </a:path>
            </a:pathLst>
          </a:custGeom>
          <a:solidFill>
            <a:srgbClr val="000000">
              <a:alpha val="50199"/>
            </a:srgbClr>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400" b="0" i="0">
                <a:solidFill>
                  <a:srgbClr val="0065BD"/>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BB017F26-1DA8-4384-93C9-A5862896EF06}" type="datetime1">
              <a:rPr lang="en-US" smtClean="0"/>
              <a:t>11/2/2020</a:t>
            </a:fld>
            <a:endParaRPr lang="en-US"/>
          </a:p>
        </p:txBody>
      </p:sp>
      <p:sp>
        <p:nvSpPr>
          <p:cNvPr id="7" name="Holder 7"/>
          <p:cNvSpPr>
            <a:spLocks noGrp="1"/>
          </p:cNvSpPr>
          <p:nvPr>
            <p:ph type="sldNum" sz="quarter" idx="7"/>
          </p:nvPr>
        </p:nvSpPr>
        <p:spPr/>
        <p:txBody>
          <a:bodyPr lIns="0" tIns="0" rIns="0" bIns="0"/>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0065BD"/>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3ED08A23-C7B7-4ECE-B097-90B9C6E0DA6B}" type="datetime1">
              <a:rPr lang="en-US" smtClean="0"/>
              <a:t>11/2/2020</a:t>
            </a:fld>
            <a:endParaRPr lang="en-US"/>
          </a:p>
        </p:txBody>
      </p:sp>
      <p:sp>
        <p:nvSpPr>
          <p:cNvPr id="5" name="Holder 5"/>
          <p:cNvSpPr>
            <a:spLocks noGrp="1"/>
          </p:cNvSpPr>
          <p:nvPr>
            <p:ph type="sldNum" sz="quarter" idx="7"/>
          </p:nvPr>
        </p:nvSpPr>
        <p:spPr/>
        <p:txBody>
          <a:bodyPr lIns="0" tIns="0" rIns="0" bIns="0"/>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7E0E79E9-B867-4633-9B63-15E54DB47E47}" type="datetime1">
              <a:rPr lang="en-US" smtClean="0"/>
              <a:t>11/2/2020</a:t>
            </a:fld>
            <a:endParaRPr lang="en-US"/>
          </a:p>
        </p:txBody>
      </p:sp>
      <p:sp>
        <p:nvSpPr>
          <p:cNvPr id="4" name="Holder 4"/>
          <p:cNvSpPr>
            <a:spLocks noGrp="1"/>
          </p:cNvSpPr>
          <p:nvPr>
            <p:ph type="sldNum" sz="quarter" idx="7"/>
          </p:nvPr>
        </p:nvSpPr>
        <p:spPr/>
        <p:txBody>
          <a:bodyPr lIns="0" tIns="0" rIns="0" bIns="0"/>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1255857" y="398818"/>
            <a:ext cx="606856" cy="320052"/>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5044719" y="3042742"/>
            <a:ext cx="2102561" cy="391160"/>
          </a:xfrm>
          <a:prstGeom prst="rect">
            <a:avLst/>
          </a:prstGeom>
        </p:spPr>
        <p:txBody>
          <a:bodyPr wrap="square" lIns="0" tIns="0" rIns="0" bIns="0">
            <a:spAutoFit/>
          </a:bodyPr>
          <a:lstStyle>
            <a:lvl1pPr>
              <a:defRPr sz="2400" b="0" i="0">
                <a:solidFill>
                  <a:srgbClr val="0065BD"/>
                </a:solidFill>
                <a:latin typeface="Arial"/>
                <a:cs typeface="Arial"/>
              </a:defRPr>
            </a:lvl1pPr>
          </a:lstStyle>
          <a:p>
            <a:endParaRPr/>
          </a:p>
        </p:txBody>
      </p:sp>
      <p:sp>
        <p:nvSpPr>
          <p:cNvPr id="3" name="Holder 3"/>
          <p:cNvSpPr>
            <a:spLocks noGrp="1"/>
          </p:cNvSpPr>
          <p:nvPr>
            <p:ph type="body" idx="1"/>
          </p:nvPr>
        </p:nvSpPr>
        <p:spPr>
          <a:xfrm>
            <a:off x="617046" y="1814169"/>
            <a:ext cx="11036300" cy="34213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11079581" y="6646788"/>
            <a:ext cx="367029" cy="139065"/>
          </a:xfrm>
          <a:prstGeom prst="rect">
            <a:avLst/>
          </a:prstGeom>
        </p:spPr>
        <p:txBody>
          <a:bodyPr wrap="square" lIns="0" tIns="0" rIns="0" bIns="0">
            <a:spAutoFit/>
          </a:bodyPr>
          <a:lstStyle>
            <a:lvl1pPr>
              <a:defRPr sz="800" b="0" i="0">
                <a:solidFill>
                  <a:srgbClr val="7F7F7F"/>
                </a:solidFill>
                <a:latin typeface="Arial"/>
                <a:cs typeface="Arial"/>
              </a:defRPr>
            </a:lvl1pPr>
          </a:lstStyle>
          <a:p>
            <a:pPr marL="12700">
              <a:lnSpc>
                <a:spcPct val="100000"/>
              </a:lnSpc>
              <a:spcBef>
                <a:spcPts val="25"/>
              </a:spcBef>
            </a:pPr>
            <a:r>
              <a:rPr lang="en-US"/>
              <a:t>© sebis</a:t>
            </a:r>
            <a:endParaRPr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241F23DF-87E0-4757-8A72-529F25764F2E}" type="datetime1">
              <a:rPr lang="en-US" smtClean="0"/>
              <a:t>11/2/2020</a:t>
            </a:fld>
            <a:endParaRPr lang="en-US"/>
          </a:p>
        </p:txBody>
      </p:sp>
      <p:sp>
        <p:nvSpPr>
          <p:cNvPr id="6" name="Holder 6"/>
          <p:cNvSpPr>
            <a:spLocks noGrp="1"/>
          </p:cNvSpPr>
          <p:nvPr>
            <p:ph type="sldNum" sz="quarter" idx="7"/>
          </p:nvPr>
        </p:nvSpPr>
        <p:spPr>
          <a:xfrm>
            <a:off x="11704002" y="6646788"/>
            <a:ext cx="190500" cy="139065"/>
          </a:xfrm>
          <a:prstGeom prst="rect">
            <a:avLst/>
          </a:prstGeom>
        </p:spPr>
        <p:txBody>
          <a:bodyPr wrap="square" lIns="0" tIns="0" rIns="0" bIns="0">
            <a:spAutoFit/>
          </a:bodyPr>
          <a:lstStyle>
            <a:lvl1pPr>
              <a:defRPr sz="800" b="0" i="0">
                <a:solidFill>
                  <a:srgbClr val="7F7F7F"/>
                </a:solidFill>
                <a:latin typeface="Arial"/>
                <a:cs typeface="Arial"/>
              </a:defRPr>
            </a:lvl1pPr>
          </a:lstStyle>
          <a:p>
            <a:pPr marL="38100">
              <a:lnSpc>
                <a:spcPct val="100000"/>
              </a:lnSpc>
              <a:spcBef>
                <a:spcPts val="25"/>
              </a:spcBef>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42.svg"/><Relationship Id="rId2" Type="http://schemas.openxmlformats.org/officeDocument/2006/relationships/notesSlide" Target="../notesSlides/notesSlide19.xml"/><Relationship Id="rId16" Type="http://schemas.openxmlformats.org/officeDocument/2006/relationships/image" Target="../media/image16.svg"/><Relationship Id="rId1" Type="http://schemas.openxmlformats.org/officeDocument/2006/relationships/slideLayout" Target="../slideLayouts/slideLayout2.xml"/><Relationship Id="rId6" Type="http://schemas.openxmlformats.org/officeDocument/2006/relationships/image" Target="../media/image10.svg"/><Relationship Id="rId11" Type="http://schemas.openxmlformats.org/officeDocument/2006/relationships/image" Target="../media/image41.png"/><Relationship Id="rId5" Type="http://schemas.openxmlformats.org/officeDocument/2006/relationships/image" Target="../media/image9.png"/><Relationship Id="rId15" Type="http://schemas.openxmlformats.org/officeDocument/2006/relationships/image" Target="../media/image15.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5.png"/><Relationship Id="rId4"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g"/><Relationship Id="rId1" Type="http://schemas.openxmlformats.org/officeDocument/2006/relationships/slideLayout" Target="../slideLayouts/slideLayout5.xml"/><Relationship Id="rId6" Type="http://schemas.openxmlformats.org/officeDocument/2006/relationships/hyperlink" Target="mailto:matthes@in.tum.de" TargetMode="External"/><Relationship Id="rId5" Type="http://schemas.openxmlformats.org/officeDocument/2006/relationships/image" Target="../media/image5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slides/_rels/slide6.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34.sv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3.png"/><Relationship Id="rId2" Type="http://schemas.openxmlformats.org/officeDocument/2006/relationships/notesSlide" Target="../notesSlides/notesSlide6.xml"/><Relationship Id="rId16" Type="http://schemas.openxmlformats.org/officeDocument/2006/relationships/image" Target="../media/image32.svg"/><Relationship Id="rId20" Type="http://schemas.openxmlformats.org/officeDocument/2006/relationships/image" Target="../media/image36.svg"/><Relationship Id="rId1" Type="http://schemas.openxmlformats.org/officeDocument/2006/relationships/slideLayout" Target="../slideLayouts/slideLayout2.xml"/><Relationship Id="rId6" Type="http://schemas.openxmlformats.org/officeDocument/2006/relationships/image" Target="../media/image22.svg"/><Relationship Id="rId11" Type="http://schemas.openxmlformats.org/officeDocument/2006/relationships/image" Target="../media/image27.png"/><Relationship Id="rId24" Type="http://schemas.openxmlformats.org/officeDocument/2006/relationships/image" Target="../media/image40.sv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svg"/><Relationship Id="rId19" Type="http://schemas.openxmlformats.org/officeDocument/2006/relationships/image" Target="../media/image35.pn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 Id="rId22" Type="http://schemas.openxmlformats.org/officeDocument/2006/relationships/image" Target="../media/image38.svg"/></Relationships>
</file>

<file path=ppt/slides/_rels/slide7.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42.svg"/><Relationship Id="rId2" Type="http://schemas.openxmlformats.org/officeDocument/2006/relationships/notesSlide" Target="../notesSlides/notesSlide7.xml"/><Relationship Id="rId16" Type="http://schemas.openxmlformats.org/officeDocument/2006/relationships/image" Target="../media/image16.svg"/><Relationship Id="rId1" Type="http://schemas.openxmlformats.org/officeDocument/2006/relationships/slideLayout" Target="../slideLayouts/slideLayout2.xml"/><Relationship Id="rId6" Type="http://schemas.openxmlformats.org/officeDocument/2006/relationships/image" Target="../media/image10.svg"/><Relationship Id="rId11" Type="http://schemas.openxmlformats.org/officeDocument/2006/relationships/image" Target="../media/image41.png"/><Relationship Id="rId5" Type="http://schemas.openxmlformats.org/officeDocument/2006/relationships/image" Target="../media/image9.png"/><Relationship Id="rId15" Type="http://schemas.openxmlformats.org/officeDocument/2006/relationships/image" Target="../media/image15.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sp>
          <p:nvSpPr>
            <p:cNvPr id="3" name="object 3"/>
            <p:cNvSpPr/>
            <p:nvPr/>
          </p:nvSpPr>
          <p:spPr>
            <a:xfrm>
              <a:off x="0" y="0"/>
              <a:ext cx="12192000" cy="6858000"/>
            </a:xfrm>
            <a:prstGeom prst="rect">
              <a:avLst/>
            </a:prstGeom>
            <a:blipFill>
              <a:blip r:embed="rId3" cstate="print"/>
              <a:stretch>
                <a:fillRect/>
              </a:stretch>
            </a:blipFill>
          </p:spPr>
          <p:txBody>
            <a:bodyPr wrap="square" lIns="0" tIns="0" rIns="0" bIns="0" rtlCol="0"/>
            <a:lstStyle/>
            <a:p>
              <a:endParaRPr dirty="0"/>
            </a:p>
          </p:txBody>
        </p:sp>
        <p:sp>
          <p:nvSpPr>
            <p:cNvPr id="4" name="object 4"/>
            <p:cNvSpPr/>
            <p:nvPr/>
          </p:nvSpPr>
          <p:spPr>
            <a:xfrm>
              <a:off x="431370" y="398818"/>
              <a:ext cx="997526" cy="320039"/>
            </a:xfrm>
            <a:prstGeom prst="rect">
              <a:avLst/>
            </a:prstGeom>
            <a:blipFill>
              <a:blip r:embed="rId4" cstate="print"/>
              <a:stretch>
                <a:fillRect/>
              </a:stretch>
            </a:blipFill>
          </p:spPr>
          <p:txBody>
            <a:bodyPr wrap="square" lIns="0" tIns="0" rIns="0" bIns="0" rtlCol="0"/>
            <a:lstStyle/>
            <a:p>
              <a:endParaRPr dirty="0"/>
            </a:p>
          </p:txBody>
        </p:sp>
        <p:sp>
          <p:nvSpPr>
            <p:cNvPr id="5" name="object 5"/>
            <p:cNvSpPr/>
            <p:nvPr/>
          </p:nvSpPr>
          <p:spPr>
            <a:xfrm>
              <a:off x="11255857" y="398818"/>
              <a:ext cx="606856" cy="320052"/>
            </a:xfrm>
            <a:prstGeom prst="rect">
              <a:avLst/>
            </a:prstGeom>
            <a:blipFill>
              <a:blip r:embed="rId5" cstate="print"/>
              <a:stretch>
                <a:fillRect/>
              </a:stretch>
            </a:blipFill>
          </p:spPr>
          <p:txBody>
            <a:bodyPr wrap="square" lIns="0" tIns="0" rIns="0" bIns="0" rtlCol="0"/>
            <a:lstStyle/>
            <a:p>
              <a:endParaRPr dirty="0"/>
            </a:p>
          </p:txBody>
        </p:sp>
      </p:grpSp>
      <p:sp>
        <p:nvSpPr>
          <p:cNvPr id="6" name="object 6"/>
          <p:cNvSpPr txBox="1"/>
          <p:nvPr/>
        </p:nvSpPr>
        <p:spPr>
          <a:xfrm>
            <a:off x="425453" y="4643381"/>
            <a:ext cx="11438890" cy="1225550"/>
          </a:xfrm>
          <a:prstGeom prst="rect">
            <a:avLst/>
          </a:prstGeom>
          <a:solidFill>
            <a:srgbClr val="EAF4FB"/>
          </a:solidFill>
        </p:spPr>
        <p:txBody>
          <a:bodyPr vert="horz" wrap="square" lIns="0" tIns="1270" rIns="0" bIns="0" rtlCol="0">
            <a:spAutoFit/>
          </a:bodyPr>
          <a:lstStyle/>
          <a:p>
            <a:pPr>
              <a:lnSpc>
                <a:spcPct val="100000"/>
              </a:lnSpc>
              <a:spcBef>
                <a:spcPts val="10"/>
              </a:spcBef>
            </a:pPr>
            <a:endParaRPr sz="1250" dirty="0">
              <a:latin typeface="Times New Roman"/>
              <a:cs typeface="Times New Roman"/>
            </a:endParaRPr>
          </a:p>
          <a:p>
            <a:pPr marL="251460" marR="5541010">
              <a:lnSpc>
                <a:spcPts val="1670"/>
              </a:lnSpc>
            </a:pPr>
            <a:r>
              <a:rPr sz="1400" spc="-5" dirty="0">
                <a:solidFill>
                  <a:srgbClr val="595959"/>
                </a:solidFill>
                <a:latin typeface="Arial"/>
                <a:cs typeface="Arial"/>
              </a:rPr>
              <a:t>Chair of Software Engineering for Business Information Systems (sebis)  Faculty of</a:t>
            </a:r>
            <a:r>
              <a:rPr sz="1400" spc="-10" dirty="0">
                <a:solidFill>
                  <a:srgbClr val="595959"/>
                </a:solidFill>
                <a:latin typeface="Arial"/>
                <a:cs typeface="Arial"/>
              </a:rPr>
              <a:t> </a:t>
            </a:r>
            <a:r>
              <a:rPr sz="1400" spc="-5" dirty="0">
                <a:solidFill>
                  <a:srgbClr val="595959"/>
                </a:solidFill>
                <a:latin typeface="Arial"/>
                <a:cs typeface="Arial"/>
              </a:rPr>
              <a:t>Informatics</a:t>
            </a:r>
            <a:endParaRPr sz="1400" dirty="0">
              <a:latin typeface="Arial"/>
              <a:cs typeface="Arial"/>
            </a:endParaRPr>
          </a:p>
          <a:p>
            <a:pPr marL="251460" marR="8625840">
              <a:lnSpc>
                <a:spcPts val="1670"/>
              </a:lnSpc>
              <a:spcBef>
                <a:spcPts val="25"/>
              </a:spcBef>
            </a:pPr>
            <a:r>
              <a:rPr sz="1400" spc="-20" dirty="0">
                <a:solidFill>
                  <a:srgbClr val="7F7F7F"/>
                </a:solidFill>
                <a:latin typeface="Arial"/>
                <a:cs typeface="Arial"/>
              </a:rPr>
              <a:t>Technische </a:t>
            </a:r>
            <a:r>
              <a:rPr sz="1400" spc="-5" dirty="0">
                <a:solidFill>
                  <a:srgbClr val="7F7F7F"/>
                </a:solidFill>
                <a:latin typeface="Arial"/>
                <a:cs typeface="Arial"/>
              </a:rPr>
              <a:t>Universität München  </a:t>
            </a:r>
            <a:r>
              <a:rPr sz="1400" u="sng" spc="-5" dirty="0">
                <a:solidFill>
                  <a:srgbClr val="7F7F7F"/>
                </a:solidFill>
                <a:uFill>
                  <a:solidFill>
                    <a:srgbClr val="7F7F7F"/>
                  </a:solidFill>
                </a:uFill>
                <a:latin typeface="Arial"/>
                <a:cs typeface="Arial"/>
              </a:rPr>
              <a:t>wwwmatthes.in.tum.de</a:t>
            </a:r>
            <a:endParaRPr sz="1400" dirty="0">
              <a:latin typeface="Arial"/>
              <a:cs typeface="Arial"/>
            </a:endParaRPr>
          </a:p>
        </p:txBody>
      </p:sp>
      <p:sp>
        <p:nvSpPr>
          <p:cNvPr id="7" name="object 7"/>
          <p:cNvSpPr txBox="1"/>
          <p:nvPr/>
        </p:nvSpPr>
        <p:spPr>
          <a:xfrm>
            <a:off x="425453" y="1295400"/>
            <a:ext cx="11433175" cy="3152145"/>
          </a:xfrm>
          <a:prstGeom prst="rect">
            <a:avLst/>
          </a:prstGeom>
          <a:solidFill>
            <a:srgbClr val="FFFFFF"/>
          </a:solidFill>
        </p:spPr>
        <p:txBody>
          <a:bodyPr vert="horz" wrap="square" lIns="0" tIns="142240" rIns="0" bIns="0" rtlCol="0">
            <a:spAutoFit/>
          </a:bodyPr>
          <a:lstStyle/>
          <a:p>
            <a:pPr marL="269240">
              <a:lnSpc>
                <a:spcPct val="100000"/>
              </a:lnSpc>
              <a:spcBef>
                <a:spcPts val="1120"/>
              </a:spcBef>
            </a:pPr>
            <a:r>
              <a:rPr lang="en-US" sz="3200" b="1" dirty="0">
                <a:latin typeface="Arial" panose="020B0604020202020204" pitchFamily="34" charset="0"/>
                <a:cs typeface="Arial" panose="020B0604020202020204" pitchFamily="34" charset="0"/>
              </a:rPr>
              <a:t>Computer Assisted Natural Language Description of Trends and Patterns in Time Series Data</a:t>
            </a:r>
            <a:br>
              <a:rPr lang="en-US" sz="3200" b="1" dirty="0">
                <a:latin typeface="Arial" panose="020B0604020202020204" pitchFamily="34" charset="0"/>
                <a:cs typeface="Arial" panose="020B0604020202020204" pitchFamily="34" charset="0"/>
              </a:rPr>
            </a:br>
            <a:br>
              <a:rPr lang="en-US" sz="3200" b="1" dirty="0"/>
            </a:br>
            <a:r>
              <a:rPr lang="en-GB" sz="1400" b="1" spc="-5" dirty="0">
                <a:solidFill>
                  <a:srgbClr val="666666"/>
                </a:solidFill>
                <a:latin typeface="Arial"/>
                <a:cs typeface="Arial"/>
              </a:rPr>
              <a:t>Master </a:t>
            </a:r>
            <a:r>
              <a:rPr sz="1400" b="1" spc="-5" dirty="0">
                <a:solidFill>
                  <a:srgbClr val="666666"/>
                </a:solidFill>
                <a:latin typeface="Arial"/>
                <a:cs typeface="Arial"/>
              </a:rPr>
              <a:t>Thesis </a:t>
            </a:r>
            <a:r>
              <a:rPr lang="en-GB" sz="1400" b="1" spc="-5" dirty="0">
                <a:solidFill>
                  <a:srgbClr val="666666"/>
                </a:solidFill>
                <a:latin typeface="Arial"/>
                <a:cs typeface="Arial"/>
              </a:rPr>
              <a:t>- </a:t>
            </a:r>
            <a:r>
              <a:rPr sz="1400" b="1" spc="-5" dirty="0">
                <a:solidFill>
                  <a:srgbClr val="666666"/>
                </a:solidFill>
                <a:latin typeface="Arial"/>
                <a:cs typeface="Arial"/>
              </a:rPr>
              <a:t>Final</a:t>
            </a:r>
            <a:r>
              <a:rPr sz="1400" b="1" spc="-80" dirty="0">
                <a:solidFill>
                  <a:srgbClr val="666666"/>
                </a:solidFill>
                <a:latin typeface="Arial"/>
                <a:cs typeface="Arial"/>
              </a:rPr>
              <a:t> </a:t>
            </a:r>
            <a:r>
              <a:rPr sz="1400" b="1" spc="-5" dirty="0">
                <a:solidFill>
                  <a:srgbClr val="666666"/>
                </a:solidFill>
                <a:latin typeface="Arial"/>
                <a:cs typeface="Arial"/>
              </a:rPr>
              <a:t>Presentation</a:t>
            </a:r>
            <a:endParaRPr lang="en-GB" sz="1400" b="1" spc="-5" dirty="0">
              <a:solidFill>
                <a:srgbClr val="666666"/>
              </a:solidFill>
              <a:latin typeface="Arial"/>
              <a:cs typeface="Arial"/>
            </a:endParaRPr>
          </a:p>
          <a:p>
            <a:pPr marL="269240">
              <a:lnSpc>
                <a:spcPct val="100000"/>
              </a:lnSpc>
              <a:spcBef>
                <a:spcPts val="1120"/>
              </a:spcBef>
            </a:pPr>
            <a:r>
              <a:rPr lang="en-GB" sz="1400" spc="-5" dirty="0">
                <a:solidFill>
                  <a:srgbClr val="666666"/>
                </a:solidFill>
                <a:latin typeface="Arial"/>
                <a:cs typeface="Arial"/>
              </a:rPr>
              <a:t>Siddhesh Kandarkar</a:t>
            </a:r>
          </a:p>
          <a:p>
            <a:pPr marL="269240">
              <a:lnSpc>
                <a:spcPct val="100000"/>
              </a:lnSpc>
              <a:spcBef>
                <a:spcPts val="1120"/>
              </a:spcBef>
            </a:pPr>
            <a:r>
              <a:rPr lang="en-GB" sz="1400" spc="-5" dirty="0">
                <a:solidFill>
                  <a:srgbClr val="666666"/>
                </a:solidFill>
                <a:latin typeface="Arial"/>
                <a:cs typeface="Arial"/>
              </a:rPr>
              <a:t>Advisor: Daniel Braun</a:t>
            </a:r>
          </a:p>
          <a:p>
            <a:pPr marL="269240">
              <a:lnSpc>
                <a:spcPct val="100000"/>
              </a:lnSpc>
              <a:spcBef>
                <a:spcPts val="1120"/>
              </a:spcBef>
            </a:pPr>
            <a:r>
              <a:rPr lang="en-GB" sz="1400" spc="-5" dirty="0">
                <a:solidFill>
                  <a:srgbClr val="666666"/>
                </a:solidFill>
                <a:latin typeface="Arial"/>
                <a:cs typeface="Arial"/>
              </a:rPr>
              <a:t>02.11.2020, München</a:t>
            </a:r>
            <a:br>
              <a:rPr lang="en-GB" sz="1400" spc="-5" dirty="0">
                <a:solidFill>
                  <a:srgbClr val="666666"/>
                </a:solidFill>
                <a:latin typeface="Arial"/>
                <a:cs typeface="Arial"/>
              </a:rPr>
            </a:br>
            <a:endParaRPr sz="1600" dirty="0">
              <a:latin typeface="Arial"/>
              <a:cs typeface="Arial"/>
            </a:endParaRPr>
          </a:p>
        </p:txBody>
      </p:sp>
      <p:sp>
        <p:nvSpPr>
          <p:cNvPr id="9" name="Footer Placeholder 8">
            <a:extLst>
              <a:ext uri="{FF2B5EF4-FFF2-40B4-BE49-F238E27FC236}">
                <a16:creationId xmlns:a16="http://schemas.microsoft.com/office/drawing/2014/main" id="{188DDA7E-C420-4289-B20A-E1261D9CD03F}"/>
              </a:ext>
            </a:extLst>
          </p:cNvPr>
          <p:cNvSpPr>
            <a:spLocks noGrp="1"/>
          </p:cNvSpPr>
          <p:nvPr>
            <p:ph type="ftr" sz="quarter" idx="5"/>
          </p:nvPr>
        </p:nvSpPr>
        <p:spPr/>
        <p:txBody>
          <a:bodyPr/>
          <a:lstStyle/>
          <a:p>
            <a:pPr marL="12700">
              <a:lnSpc>
                <a:spcPct val="100000"/>
              </a:lnSpc>
              <a:spcBef>
                <a:spcPts val="25"/>
              </a:spcBef>
            </a:pPr>
            <a:r>
              <a:rPr lang="en-US" dirty="0"/>
              <a:t>© </a:t>
            </a:r>
            <a:r>
              <a:rPr lang="en-US" dirty="0" err="1"/>
              <a:t>sebis</a:t>
            </a:r>
            <a:endParaRPr lang="en-US" dirty="0"/>
          </a:p>
        </p:txBody>
      </p:sp>
      <p:sp>
        <p:nvSpPr>
          <p:cNvPr id="10" name="Slide Number Placeholder 9">
            <a:extLst>
              <a:ext uri="{FF2B5EF4-FFF2-40B4-BE49-F238E27FC236}">
                <a16:creationId xmlns:a16="http://schemas.microsoft.com/office/drawing/2014/main" id="{65ED6843-68BA-4877-952F-86A0A4395325}"/>
              </a:ext>
            </a:extLst>
          </p:cNvPr>
          <p:cNvSpPr>
            <a:spLocks noGrp="1"/>
          </p:cNvSpPr>
          <p:nvPr>
            <p:ph type="sldNum" sz="quarter" idx="7"/>
          </p:nvPr>
        </p:nvSpPr>
        <p:spPr/>
        <p:txBody>
          <a:bodyPr/>
          <a:lstStyle/>
          <a:p>
            <a:pPr marL="38100">
              <a:lnSpc>
                <a:spcPct val="100000"/>
              </a:lnSpc>
              <a:spcBef>
                <a:spcPts val="25"/>
              </a:spcBef>
            </a:pPr>
            <a:fld id="{81D60167-4931-47E6-BA6A-407CBD079E47}" type="slidenum">
              <a:rPr lang="en-DE" smtClean="0"/>
              <a:t>1</a:t>
            </a:fld>
            <a:endParaRPr lang="en-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4996180" cy="391160"/>
          </a:xfrm>
          <a:prstGeom prst="rect">
            <a:avLst/>
          </a:prstGeom>
        </p:spPr>
        <p:txBody>
          <a:bodyPr vert="horz" wrap="square" lIns="0" tIns="12700" rIns="0" bIns="0" rtlCol="0">
            <a:spAutoFit/>
          </a:bodyPr>
          <a:lstStyle/>
          <a:p>
            <a:pPr marL="12700">
              <a:lnSpc>
                <a:spcPct val="100000"/>
              </a:lnSpc>
              <a:spcBef>
                <a:spcPts val="100"/>
              </a:spcBef>
            </a:pPr>
            <a:r>
              <a:rPr dirty="0"/>
              <a:t>Research </a:t>
            </a:r>
            <a:r>
              <a:rPr spc="-5" dirty="0"/>
              <a:t>questions </a:t>
            </a:r>
            <a:r>
              <a:rPr dirty="0"/>
              <a:t>and</a:t>
            </a:r>
            <a:r>
              <a:rPr spc="-70" dirty="0"/>
              <a:t> </a:t>
            </a:r>
            <a:r>
              <a:rPr dirty="0"/>
              <a:t>approaches</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10</a:t>
            </a:fld>
            <a:endParaRPr dirty="0"/>
          </a:p>
        </p:txBody>
      </p:sp>
      <p:sp>
        <p:nvSpPr>
          <p:cNvPr id="3" name="object 3"/>
          <p:cNvSpPr txBox="1"/>
          <p:nvPr/>
        </p:nvSpPr>
        <p:spPr>
          <a:xfrm>
            <a:off x="511599" y="958126"/>
            <a:ext cx="9749155" cy="1919115"/>
          </a:xfrm>
          <a:prstGeom prst="rect">
            <a:avLst/>
          </a:prstGeom>
        </p:spPr>
        <p:txBody>
          <a:bodyPr vert="horz" wrap="square" lIns="0" tIns="64135" rIns="0" bIns="0" rtlCol="0">
            <a:spAutoFit/>
          </a:bodyPr>
          <a:lstStyle/>
          <a:p>
            <a:pPr marL="12700">
              <a:lnSpc>
                <a:spcPct val="100000"/>
              </a:lnSpc>
              <a:spcBef>
                <a:spcPts val="505"/>
              </a:spcBef>
              <a:buClr>
                <a:srgbClr val="002143"/>
              </a:buClr>
              <a:tabLst>
                <a:tab pos="272415" algn="l"/>
                <a:tab pos="273050" algn="l"/>
              </a:tabLst>
            </a:pPr>
            <a:r>
              <a:rPr lang="en-GB" spc="-5" dirty="0">
                <a:latin typeface="Arial"/>
                <a:cs typeface="Arial"/>
              </a:rPr>
              <a:t>	</a:t>
            </a:r>
            <a:endParaRPr lang="en-GB" sz="1600" spc="-5" dirty="0">
              <a:latin typeface="Arial"/>
              <a:cs typeface="Arial"/>
            </a:endParaRPr>
          </a:p>
          <a:p>
            <a:pPr marL="12700">
              <a:lnSpc>
                <a:spcPct val="100000"/>
              </a:lnSpc>
              <a:spcBef>
                <a:spcPts val="505"/>
              </a:spcBef>
              <a:buClr>
                <a:srgbClr val="002143"/>
              </a:buClr>
              <a:tabLst>
                <a:tab pos="272415" algn="l"/>
                <a:tab pos="273050" algn="l"/>
              </a:tabLst>
            </a:pPr>
            <a:r>
              <a:rPr lang="en-US" spc="-5" dirty="0">
                <a:latin typeface="Arial"/>
                <a:cs typeface="Arial"/>
              </a:rPr>
              <a:t>		      </a:t>
            </a:r>
            <a:r>
              <a:rPr lang="en-US" b="1" spc="-5" dirty="0">
                <a:latin typeface="Arial"/>
                <a:cs typeface="Arial"/>
              </a:rPr>
              <a:t>Research</a:t>
            </a:r>
            <a:r>
              <a:rPr lang="en-US" b="1" spc="-65" dirty="0">
                <a:latin typeface="Arial"/>
                <a:cs typeface="Arial"/>
              </a:rPr>
              <a:t> </a:t>
            </a:r>
            <a:r>
              <a:rPr lang="en-US" b="1" spc="-5" dirty="0">
                <a:latin typeface="Arial"/>
                <a:cs typeface="Arial"/>
              </a:rPr>
              <a:t>approach:</a:t>
            </a:r>
          </a:p>
          <a:p>
            <a:pPr marL="12700">
              <a:lnSpc>
                <a:spcPct val="100000"/>
              </a:lnSpc>
              <a:spcBef>
                <a:spcPts val="505"/>
              </a:spcBef>
              <a:buClr>
                <a:srgbClr val="002143"/>
              </a:buClr>
              <a:tabLst>
                <a:tab pos="272415" algn="l"/>
                <a:tab pos="273050" algn="l"/>
              </a:tabLst>
            </a:pPr>
            <a:endParaRPr lang="en-US" spc="-5" dirty="0">
              <a:latin typeface="Arial"/>
              <a:cs typeface="Arial"/>
            </a:endParaRPr>
          </a:p>
          <a:p>
            <a:pPr marL="12700">
              <a:lnSpc>
                <a:spcPct val="100000"/>
              </a:lnSpc>
              <a:spcBef>
                <a:spcPts val="505"/>
              </a:spcBef>
              <a:buClr>
                <a:srgbClr val="002143"/>
              </a:buClr>
              <a:tabLst>
                <a:tab pos="272415" algn="l"/>
                <a:tab pos="273050" algn="l"/>
              </a:tabLst>
            </a:pPr>
            <a:endParaRPr lang="en-US" spc="-5" dirty="0">
              <a:latin typeface="Arial"/>
              <a:cs typeface="Arial"/>
            </a:endParaRPr>
          </a:p>
          <a:p>
            <a:pPr marL="285750" marR="7232650" indent="-285750" algn="r">
              <a:lnSpc>
                <a:spcPct val="100000"/>
              </a:lnSpc>
              <a:buClr>
                <a:srgbClr val="002143"/>
              </a:buClr>
              <a:buFont typeface="Arial" panose="020B0604020202020204" pitchFamily="34" charset="0"/>
              <a:buChar char="•"/>
              <a:tabLst>
                <a:tab pos="259715" algn="l"/>
                <a:tab pos="273050" algn="l"/>
              </a:tabLst>
            </a:pPr>
            <a:endParaRPr lang="en-US" spc="-5" dirty="0">
              <a:latin typeface="Arial"/>
              <a:cs typeface="Arial"/>
            </a:endParaRPr>
          </a:p>
          <a:p>
            <a:pPr marL="285750" marR="7232650" indent="-285750" algn="r">
              <a:lnSpc>
                <a:spcPct val="100000"/>
              </a:lnSpc>
              <a:buClr>
                <a:srgbClr val="002143"/>
              </a:buClr>
              <a:buFont typeface="Arial" panose="020B0604020202020204" pitchFamily="34" charset="0"/>
              <a:buChar char="•"/>
              <a:tabLst>
                <a:tab pos="259715" algn="l"/>
                <a:tab pos="273050" algn="l"/>
              </a:tabLst>
            </a:pPr>
            <a:endParaRPr lang="en-US" dirty="0">
              <a:latin typeface="Arial"/>
              <a:cs typeface="Arial"/>
            </a:endParaRPr>
          </a:p>
        </p:txBody>
      </p:sp>
      <p:sp>
        <p:nvSpPr>
          <p:cNvPr id="8" name="Footer Placeholder 3">
            <a:extLst>
              <a:ext uri="{FF2B5EF4-FFF2-40B4-BE49-F238E27FC236}">
                <a16:creationId xmlns:a16="http://schemas.microsoft.com/office/drawing/2014/main" id="{FA07972C-F4B2-4E4E-85F3-7FF4B9DA8D3E}"/>
              </a:ext>
            </a:extLst>
          </p:cNvPr>
          <p:cNvSpPr txBox="1">
            <a:spLocks/>
          </p:cNvSpPr>
          <p:nvPr/>
        </p:nvSpPr>
        <p:spPr>
          <a:xfrm>
            <a:off x="411736" y="685800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graphicFrame>
        <p:nvGraphicFramePr>
          <p:cNvPr id="7" name="Table 8">
            <a:extLst>
              <a:ext uri="{FF2B5EF4-FFF2-40B4-BE49-F238E27FC236}">
                <a16:creationId xmlns:a16="http://schemas.microsoft.com/office/drawing/2014/main" id="{91A4B103-9891-412C-8EF6-E608078BB004}"/>
              </a:ext>
            </a:extLst>
          </p:cNvPr>
          <p:cNvGraphicFramePr>
            <a:graphicFrameLocks noGrp="1"/>
          </p:cNvGraphicFramePr>
          <p:nvPr>
            <p:extLst>
              <p:ext uri="{D42A27DB-BD31-4B8C-83A1-F6EECF244321}">
                <p14:modId xmlns:p14="http://schemas.microsoft.com/office/powerpoint/2010/main" val="589759503"/>
              </p:ext>
            </p:extLst>
          </p:nvPr>
        </p:nvGraphicFramePr>
        <p:xfrm>
          <a:off x="1143000" y="1917683"/>
          <a:ext cx="9448800" cy="2872984"/>
        </p:xfrm>
        <a:graphic>
          <a:graphicData uri="http://schemas.openxmlformats.org/drawingml/2006/table">
            <a:tbl>
              <a:tblPr firstRow="1" bandRow="1">
                <a:tableStyleId>{5940675A-B579-460E-94D1-54222C63F5DA}</a:tableStyleId>
              </a:tblPr>
              <a:tblGrid>
                <a:gridCol w="4724400">
                  <a:extLst>
                    <a:ext uri="{9D8B030D-6E8A-4147-A177-3AD203B41FA5}">
                      <a16:colId xmlns:a16="http://schemas.microsoft.com/office/drawing/2014/main" val="2467046158"/>
                    </a:ext>
                  </a:extLst>
                </a:gridCol>
                <a:gridCol w="4724400">
                  <a:extLst>
                    <a:ext uri="{9D8B030D-6E8A-4147-A177-3AD203B41FA5}">
                      <a16:colId xmlns:a16="http://schemas.microsoft.com/office/drawing/2014/main" val="4279207508"/>
                    </a:ext>
                  </a:extLst>
                </a:gridCol>
              </a:tblGrid>
              <a:tr h="485384">
                <a:tc>
                  <a:txBody>
                    <a:bodyPr/>
                    <a:lstStyle/>
                    <a:p>
                      <a:pPr algn="ctr"/>
                      <a:r>
                        <a:rPr lang="en-GB" sz="1600" b="1" dirty="0">
                          <a:latin typeface="Arial" panose="020B0604020202020204" pitchFamily="34" charset="0"/>
                          <a:cs typeface="Arial" panose="020B0604020202020204" pitchFamily="34" charset="0"/>
                        </a:rPr>
                        <a:t>Conceptual approach</a:t>
                      </a:r>
                      <a:endParaRPr lang="en-DE" sz="1600" b="1"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b="1" dirty="0">
                          <a:latin typeface="Arial" panose="020B0604020202020204" pitchFamily="34" charset="0"/>
                          <a:cs typeface="Arial" panose="020B0604020202020204" pitchFamily="34" charset="0"/>
                        </a:rPr>
                        <a:t>Practical approach</a:t>
                      </a:r>
                      <a:endParaRPr lang="en-DE" sz="1600" b="1" dirty="0">
                        <a:latin typeface="Arial" panose="020B0604020202020204" pitchFamily="34" charset="0"/>
                        <a:cs typeface="Arial" panose="020B0604020202020204" pitchFamily="34" charset="0"/>
                      </a:endParaRPr>
                    </a:p>
                  </a:txBody>
                  <a:tcPr>
                    <a:solidFill>
                      <a:schemeClr val="tx2">
                        <a:lumMod val="20000"/>
                        <a:lumOff val="80000"/>
                      </a:schemeClr>
                    </a:solidFill>
                  </a:tcPr>
                </a:tc>
                <a:extLst>
                  <a:ext uri="{0D108BD9-81ED-4DB2-BD59-A6C34878D82A}">
                    <a16:rowId xmlns:a16="http://schemas.microsoft.com/office/drawing/2014/main" val="1408941698"/>
                  </a:ext>
                </a:extLst>
              </a:tr>
              <a:tr h="370840">
                <a:tc>
                  <a:txBody>
                    <a:bodyPr/>
                    <a:lstStyle/>
                    <a:p>
                      <a:r>
                        <a:rPr lang="en-GB" sz="1600" dirty="0">
                          <a:latin typeface="Arial" panose="020B0604020202020204" pitchFamily="34" charset="0"/>
                          <a:cs typeface="Arial" panose="020B0604020202020204" pitchFamily="34" charset="0"/>
                        </a:rPr>
                        <a:t>Literature review of existing manual and automated approaches of report writing for time-series KPI data</a:t>
                      </a:r>
                      <a:endParaRPr lang="en-DE"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Requirement gathering</a:t>
                      </a: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75109061"/>
                  </a:ext>
                </a:extLst>
              </a:tr>
              <a:tr h="370840">
                <a:tc>
                  <a:txBody>
                    <a:bodyPr/>
                    <a:lstStyle/>
                    <a:p>
                      <a:r>
                        <a:rPr lang="en-GB" sz="1600" dirty="0">
                          <a:latin typeface="Arial" panose="020B0604020202020204" pitchFamily="34" charset="0"/>
                          <a:cs typeface="Arial" panose="020B0604020202020204" pitchFamily="34" charset="0"/>
                        </a:rPr>
                        <a:t>Literature review of NLG approaches for data-to-text generation of time-series KPI data</a:t>
                      </a:r>
                      <a:endParaRPr lang="en-DE" sz="1600" dirty="0">
                        <a:latin typeface="Arial" panose="020B0604020202020204" pitchFamily="34" charset="0"/>
                        <a:cs typeface="Arial" panose="020B060402020202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Defining design goals and architecture for developing a prototype for automating report writing process</a:t>
                      </a: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80110767"/>
                  </a:ext>
                </a:extLst>
              </a:tr>
              <a:tr h="370840">
                <a:tc>
                  <a:txBody>
                    <a:bodyPr/>
                    <a:lstStyle/>
                    <a:p>
                      <a:endParaRPr lang="en-DE"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Prototype development</a:t>
                      </a: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836199508"/>
                  </a:ext>
                </a:extLst>
              </a:tr>
              <a:tr h="370840">
                <a:tc>
                  <a:txBody>
                    <a:bodyPr/>
                    <a:lstStyle/>
                    <a:p>
                      <a:endParaRPr lang="en-DE"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Prototype evaluation</a:t>
                      </a: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1063220"/>
                  </a:ext>
                </a:extLst>
              </a:tr>
            </a:tbl>
          </a:graphicData>
        </a:graphic>
      </p:graphicFrame>
    </p:spTree>
    <p:extLst>
      <p:ext uri="{BB962C8B-B14F-4D97-AF65-F5344CB8AC3E}">
        <p14:creationId xmlns:p14="http://schemas.microsoft.com/office/powerpoint/2010/main" val="3926252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760" y="1984082"/>
            <a:ext cx="12202160" cy="586105"/>
            <a:chOff x="-4760" y="1984082"/>
            <a:chExt cx="12202160" cy="586105"/>
          </a:xfrm>
        </p:grpSpPr>
        <p:sp>
          <p:nvSpPr>
            <p:cNvPr id="3" name="object 3"/>
            <p:cNvSpPr/>
            <p:nvPr/>
          </p:nvSpPr>
          <p:spPr>
            <a:xfrm>
              <a:off x="1" y="1988840"/>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1" y="1988845"/>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11</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856D4F0E-836C-4E38-A3FF-2E565E54C2E5}"/>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97D8E8B4-F215-402D-84AE-1E2EEF71F5D0}"/>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10408664" cy="382156"/>
          </a:xfrm>
          <a:prstGeom prst="rect">
            <a:avLst/>
          </a:prstGeom>
        </p:spPr>
        <p:txBody>
          <a:bodyPr vert="horz" wrap="square" lIns="0" tIns="12700" rIns="0" bIns="0" rtlCol="0">
            <a:spAutoFit/>
          </a:bodyPr>
          <a:lstStyle/>
          <a:p>
            <a:pPr marL="12700">
              <a:lnSpc>
                <a:spcPct val="100000"/>
              </a:lnSpc>
              <a:spcBef>
                <a:spcPts val="1700"/>
              </a:spcBef>
              <a:tabLst>
                <a:tab pos="354965" algn="l"/>
                <a:tab pos="355600" algn="l"/>
              </a:tabLst>
            </a:pPr>
            <a:r>
              <a:rPr lang="en-US" spc="-5" dirty="0"/>
              <a:t>Different approaches for writing executive summaries for time-series data</a:t>
            </a:r>
            <a:endParaRPr lang="en-US"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12</a:t>
            </a:fld>
            <a:endParaRPr dirty="0"/>
          </a:p>
        </p:txBody>
      </p:sp>
      <p:sp>
        <p:nvSpPr>
          <p:cNvPr id="3" name="object 3"/>
          <p:cNvSpPr txBox="1"/>
          <p:nvPr/>
        </p:nvSpPr>
        <p:spPr>
          <a:xfrm>
            <a:off x="511599" y="958126"/>
            <a:ext cx="9749155" cy="4455707"/>
          </a:xfrm>
          <a:prstGeom prst="rect">
            <a:avLst/>
          </a:prstGeom>
        </p:spPr>
        <p:txBody>
          <a:bodyPr vert="horz" wrap="square" lIns="0" tIns="64135" rIns="0" bIns="0" rtlCol="0">
            <a:spAutoFit/>
          </a:bodyPr>
          <a:lstStyle/>
          <a:p>
            <a:pPr marL="12700">
              <a:lnSpc>
                <a:spcPct val="100000"/>
              </a:lnSpc>
              <a:spcBef>
                <a:spcPts val="505"/>
              </a:spcBef>
              <a:buClr>
                <a:srgbClr val="002143"/>
              </a:buClr>
              <a:tabLst>
                <a:tab pos="272415" algn="l"/>
                <a:tab pos="273050" algn="l"/>
              </a:tabLst>
            </a:pPr>
            <a:r>
              <a:rPr lang="en-GB" spc="-5" dirty="0">
                <a:latin typeface="Arial"/>
                <a:cs typeface="Arial"/>
              </a:rPr>
              <a:t>	</a:t>
            </a:r>
            <a:endParaRPr lang="en-GB" sz="1600" spc="-5" dirty="0">
              <a:latin typeface="Arial"/>
              <a:cs typeface="Arial"/>
            </a:endParaRPr>
          </a:p>
          <a:p>
            <a:pPr marL="12700">
              <a:lnSpc>
                <a:spcPct val="100000"/>
              </a:lnSpc>
              <a:spcBef>
                <a:spcPts val="505"/>
              </a:spcBef>
              <a:buClr>
                <a:srgbClr val="002143"/>
              </a:buClr>
              <a:tabLst>
                <a:tab pos="272415" algn="l"/>
                <a:tab pos="273050" algn="l"/>
              </a:tabLst>
            </a:pPr>
            <a:endParaRPr lang="en-US" spc="-5" dirty="0">
              <a:latin typeface="Arial"/>
              <a:cs typeface="Arial"/>
            </a:endParaRPr>
          </a:p>
          <a:p>
            <a:pPr marL="355600" indent="-342900">
              <a:lnSpc>
                <a:spcPct val="100000"/>
              </a:lnSpc>
              <a:spcBef>
                <a:spcPts val="505"/>
              </a:spcBef>
              <a:buClr>
                <a:srgbClr val="002143"/>
              </a:buClr>
              <a:buFont typeface="+mj-lt"/>
              <a:buAutoNum type="arabicPeriod"/>
              <a:tabLst>
                <a:tab pos="272415" algn="l"/>
                <a:tab pos="273050" algn="l"/>
              </a:tabLst>
            </a:pPr>
            <a:r>
              <a:rPr lang="en-US" spc="-5" dirty="0">
                <a:latin typeface="Arial"/>
                <a:cs typeface="Arial"/>
              </a:rPr>
              <a:t>Manual approach</a:t>
            </a:r>
            <a:br>
              <a:rPr lang="en-US" spc="-5" dirty="0">
                <a:latin typeface="Arial"/>
                <a:cs typeface="Arial"/>
              </a:rPr>
            </a:br>
            <a:endParaRPr lang="en-US" spc="-5" dirty="0">
              <a:latin typeface="Arial"/>
              <a:cs typeface="Arial"/>
            </a:endParaRPr>
          </a:p>
          <a:p>
            <a:pPr marL="355600" indent="-342900">
              <a:lnSpc>
                <a:spcPct val="100000"/>
              </a:lnSpc>
              <a:spcBef>
                <a:spcPts val="505"/>
              </a:spcBef>
              <a:buClr>
                <a:srgbClr val="002143"/>
              </a:buClr>
              <a:buFont typeface="+mj-lt"/>
              <a:buAutoNum type="arabicPeriod"/>
              <a:tabLst>
                <a:tab pos="272415" algn="l"/>
                <a:tab pos="273050" algn="l"/>
              </a:tabLst>
            </a:pPr>
            <a:r>
              <a:rPr lang="en-US" spc="-5" dirty="0">
                <a:latin typeface="Arial"/>
                <a:cs typeface="Arial"/>
              </a:rPr>
              <a:t>Automated approach</a:t>
            </a:r>
            <a:br>
              <a:rPr lang="en-US" spc="-5" dirty="0">
                <a:latin typeface="Arial"/>
                <a:cs typeface="Arial"/>
              </a:rPr>
            </a:br>
            <a:endParaRPr lang="en-US" spc="-5" dirty="0">
              <a:latin typeface="Arial"/>
              <a:cs typeface="Arial"/>
            </a:endParaRPr>
          </a:p>
          <a:p>
            <a:pPr marL="869950" lvl="1" indent="-400050">
              <a:spcBef>
                <a:spcPts val="505"/>
              </a:spcBef>
              <a:buClr>
                <a:srgbClr val="002143"/>
              </a:buClr>
              <a:buFont typeface="+mj-lt"/>
              <a:buAutoNum type="romanLcPeriod"/>
              <a:tabLst>
                <a:tab pos="272415" algn="l"/>
                <a:tab pos="273050" algn="l"/>
              </a:tabLst>
            </a:pPr>
            <a:r>
              <a:rPr lang="en-US" spc="-5" dirty="0">
                <a:latin typeface="Arial"/>
                <a:cs typeface="Arial"/>
              </a:rPr>
              <a:t>Template-based systems</a:t>
            </a:r>
            <a:br>
              <a:rPr lang="en-US" spc="-5" dirty="0">
                <a:latin typeface="Arial"/>
                <a:cs typeface="Arial"/>
              </a:rPr>
            </a:br>
            <a:endParaRPr lang="en-US" spc="-5" dirty="0">
              <a:latin typeface="Arial"/>
              <a:cs typeface="Arial"/>
            </a:endParaRPr>
          </a:p>
          <a:p>
            <a:pPr marL="869950" lvl="1" indent="-400050">
              <a:spcBef>
                <a:spcPts val="505"/>
              </a:spcBef>
              <a:buClr>
                <a:srgbClr val="002143"/>
              </a:buClr>
              <a:buFont typeface="+mj-lt"/>
              <a:buAutoNum type="romanLcPeriod"/>
              <a:tabLst>
                <a:tab pos="272415" algn="l"/>
                <a:tab pos="273050" algn="l"/>
              </a:tabLst>
            </a:pPr>
            <a:r>
              <a:rPr lang="en-US" spc="-5" dirty="0">
                <a:latin typeface="Arial"/>
                <a:cs typeface="Arial"/>
              </a:rPr>
              <a:t>NLG systems</a:t>
            </a:r>
          </a:p>
          <a:p>
            <a:pPr marL="1212850" lvl="2" indent="-285750">
              <a:spcBef>
                <a:spcPts val="505"/>
              </a:spcBef>
              <a:buClr>
                <a:srgbClr val="002143"/>
              </a:buClr>
              <a:buFont typeface="Arial" panose="020B0604020202020204" pitchFamily="34" charset="0"/>
              <a:buChar char="•"/>
              <a:tabLst>
                <a:tab pos="272415" algn="l"/>
                <a:tab pos="273050" algn="l"/>
              </a:tabLst>
            </a:pPr>
            <a:r>
              <a:rPr lang="en-US" spc="-5" dirty="0">
                <a:latin typeface="Arial"/>
                <a:cs typeface="Arial"/>
              </a:rPr>
              <a:t>Rule-based systems</a:t>
            </a:r>
          </a:p>
          <a:p>
            <a:pPr marL="1212850" lvl="2" indent="-285750">
              <a:spcBef>
                <a:spcPts val="505"/>
              </a:spcBef>
              <a:buClr>
                <a:srgbClr val="002143"/>
              </a:buClr>
              <a:buFont typeface="Arial" panose="020B0604020202020204" pitchFamily="34" charset="0"/>
              <a:buChar char="•"/>
              <a:tabLst>
                <a:tab pos="272415" algn="l"/>
                <a:tab pos="273050" algn="l"/>
              </a:tabLst>
            </a:pPr>
            <a:r>
              <a:rPr lang="en-US" spc="-5" dirty="0">
                <a:latin typeface="Arial"/>
                <a:cs typeface="Arial"/>
              </a:rPr>
              <a:t>Machine learning based systems</a:t>
            </a:r>
            <a:br>
              <a:rPr lang="en-US" spc="-5" dirty="0">
                <a:latin typeface="Arial"/>
                <a:cs typeface="Arial"/>
              </a:rPr>
            </a:br>
            <a:endParaRPr lang="en-US" spc="-5" dirty="0">
              <a:latin typeface="Arial"/>
              <a:cs typeface="Arial"/>
            </a:endParaRPr>
          </a:p>
          <a:p>
            <a:pPr marL="869950" lvl="1" indent="-400050">
              <a:spcBef>
                <a:spcPts val="505"/>
              </a:spcBef>
              <a:buClr>
                <a:srgbClr val="002143"/>
              </a:buClr>
              <a:buFont typeface="+mj-lt"/>
              <a:buAutoNum type="romanLcPeriod"/>
              <a:tabLst>
                <a:tab pos="272415" algn="l"/>
                <a:tab pos="273050" algn="l"/>
              </a:tabLst>
            </a:pPr>
            <a:r>
              <a:rPr lang="en-US" spc="-5" dirty="0">
                <a:latin typeface="Arial"/>
                <a:cs typeface="Arial"/>
              </a:rPr>
              <a:t>Hybrid systems				</a:t>
            </a:r>
            <a:endParaRPr lang="en-US" u="sng" spc="-5" dirty="0">
              <a:latin typeface="Arial"/>
              <a:cs typeface="Arial"/>
            </a:endParaRPr>
          </a:p>
          <a:p>
            <a:pPr marL="285750" marR="7232650" indent="-285750" algn="r">
              <a:lnSpc>
                <a:spcPct val="100000"/>
              </a:lnSpc>
              <a:buClr>
                <a:srgbClr val="002143"/>
              </a:buClr>
              <a:buFont typeface="Arial" panose="020B0604020202020204" pitchFamily="34" charset="0"/>
              <a:buChar char="•"/>
              <a:tabLst>
                <a:tab pos="259715" algn="l"/>
                <a:tab pos="273050" algn="l"/>
              </a:tabLst>
            </a:pPr>
            <a:endParaRPr lang="en-US" dirty="0">
              <a:latin typeface="Arial"/>
              <a:cs typeface="Arial"/>
            </a:endParaRPr>
          </a:p>
        </p:txBody>
      </p:sp>
      <p:sp>
        <p:nvSpPr>
          <p:cNvPr id="22" name="Footer Placeholder 3">
            <a:extLst>
              <a:ext uri="{FF2B5EF4-FFF2-40B4-BE49-F238E27FC236}">
                <a16:creationId xmlns:a16="http://schemas.microsoft.com/office/drawing/2014/main" id="{B5BEEAE5-76A9-4AF1-925C-B72D1AE13D66}"/>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2002353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10408664" cy="382156"/>
          </a:xfrm>
          <a:prstGeom prst="rect">
            <a:avLst/>
          </a:prstGeom>
        </p:spPr>
        <p:txBody>
          <a:bodyPr vert="horz" wrap="square" lIns="0" tIns="12700" rIns="0" bIns="0" rtlCol="0">
            <a:spAutoFit/>
          </a:bodyPr>
          <a:lstStyle/>
          <a:p>
            <a:pPr marL="12700">
              <a:lnSpc>
                <a:spcPct val="100000"/>
              </a:lnSpc>
              <a:spcBef>
                <a:spcPts val="1700"/>
              </a:spcBef>
              <a:tabLst>
                <a:tab pos="354965" algn="l"/>
                <a:tab pos="355600" algn="l"/>
              </a:tabLst>
            </a:pPr>
            <a:r>
              <a:rPr lang="en-US" spc="-5" dirty="0"/>
              <a:t>Different approaches for writing executive summaries for time-series data</a:t>
            </a:r>
            <a:endParaRPr lang="en-US"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13</a:t>
            </a:fld>
            <a:endParaRPr dirty="0"/>
          </a:p>
        </p:txBody>
      </p:sp>
      <p:sp>
        <p:nvSpPr>
          <p:cNvPr id="3" name="object 3"/>
          <p:cNvSpPr txBox="1"/>
          <p:nvPr/>
        </p:nvSpPr>
        <p:spPr>
          <a:xfrm>
            <a:off x="511599" y="958126"/>
            <a:ext cx="9749155" cy="1023998"/>
          </a:xfrm>
          <a:prstGeom prst="rect">
            <a:avLst/>
          </a:prstGeom>
        </p:spPr>
        <p:txBody>
          <a:bodyPr vert="horz" wrap="square" lIns="0" tIns="64135" rIns="0" bIns="0" rtlCol="0">
            <a:spAutoFit/>
          </a:bodyPr>
          <a:lstStyle/>
          <a:p>
            <a:pPr marL="12700">
              <a:lnSpc>
                <a:spcPct val="100000"/>
              </a:lnSpc>
              <a:spcBef>
                <a:spcPts val="505"/>
              </a:spcBef>
              <a:buClr>
                <a:srgbClr val="002143"/>
              </a:buClr>
              <a:tabLst>
                <a:tab pos="272415" algn="l"/>
                <a:tab pos="273050" algn="l"/>
              </a:tabLst>
            </a:pPr>
            <a:endParaRPr lang="en-US" spc="-5" dirty="0">
              <a:latin typeface="Arial"/>
              <a:cs typeface="Arial"/>
            </a:endParaRPr>
          </a:p>
          <a:p>
            <a:pPr marL="355600" indent="-342900">
              <a:lnSpc>
                <a:spcPct val="100000"/>
              </a:lnSpc>
              <a:spcBef>
                <a:spcPts val="505"/>
              </a:spcBef>
              <a:buClr>
                <a:srgbClr val="002143"/>
              </a:buClr>
              <a:buFont typeface="+mj-lt"/>
              <a:buAutoNum type="arabicPeriod"/>
              <a:tabLst>
                <a:tab pos="272415" algn="l"/>
                <a:tab pos="273050" algn="l"/>
              </a:tabLst>
            </a:pPr>
            <a:r>
              <a:rPr lang="en-US" spc="-5" dirty="0">
                <a:latin typeface="Arial"/>
                <a:cs typeface="Arial"/>
              </a:rPr>
              <a:t>Manual approach</a:t>
            </a:r>
          </a:p>
          <a:p>
            <a:pPr marL="12700">
              <a:lnSpc>
                <a:spcPct val="100000"/>
              </a:lnSpc>
              <a:spcBef>
                <a:spcPts val="505"/>
              </a:spcBef>
              <a:buClr>
                <a:srgbClr val="002143"/>
              </a:buClr>
              <a:tabLst>
                <a:tab pos="272415" algn="l"/>
                <a:tab pos="273050" algn="l"/>
              </a:tabLst>
            </a:pPr>
            <a:r>
              <a:rPr lang="en-US" spc="-5" dirty="0">
                <a:latin typeface="Arial"/>
                <a:cs typeface="Arial"/>
              </a:rPr>
              <a:t>				</a:t>
            </a:r>
            <a:endParaRPr lang="en-US" u="sng" spc="-5" dirty="0">
              <a:latin typeface="Arial"/>
              <a:cs typeface="Arial"/>
            </a:endParaRPr>
          </a:p>
        </p:txBody>
      </p:sp>
      <p:sp>
        <p:nvSpPr>
          <p:cNvPr id="22" name="Footer Placeholder 3">
            <a:extLst>
              <a:ext uri="{FF2B5EF4-FFF2-40B4-BE49-F238E27FC236}">
                <a16:creationId xmlns:a16="http://schemas.microsoft.com/office/drawing/2014/main" id="{B5BEEAE5-76A9-4AF1-925C-B72D1AE13D66}"/>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graphicFrame>
        <p:nvGraphicFramePr>
          <p:cNvPr id="6" name="Table 6">
            <a:extLst>
              <a:ext uri="{FF2B5EF4-FFF2-40B4-BE49-F238E27FC236}">
                <a16:creationId xmlns:a16="http://schemas.microsoft.com/office/drawing/2014/main" id="{0024CD51-546E-4AB0-BEC3-A878E48A51F6}"/>
              </a:ext>
            </a:extLst>
          </p:cNvPr>
          <p:cNvGraphicFramePr>
            <a:graphicFrameLocks noGrp="1"/>
          </p:cNvGraphicFramePr>
          <p:nvPr>
            <p:extLst>
              <p:ext uri="{D42A27DB-BD31-4B8C-83A1-F6EECF244321}">
                <p14:modId xmlns:p14="http://schemas.microsoft.com/office/powerpoint/2010/main" val="2153034210"/>
              </p:ext>
            </p:extLst>
          </p:nvPr>
        </p:nvGraphicFramePr>
        <p:xfrm>
          <a:off x="854431" y="1982124"/>
          <a:ext cx="10408664" cy="3333796"/>
        </p:xfrm>
        <a:graphic>
          <a:graphicData uri="http://schemas.openxmlformats.org/drawingml/2006/table">
            <a:tbl>
              <a:tblPr firstRow="1" bandRow="1">
                <a:tableStyleId>{5940675A-B579-460E-94D1-54222C63F5DA}</a:tableStyleId>
              </a:tblPr>
              <a:tblGrid>
                <a:gridCol w="5204332">
                  <a:extLst>
                    <a:ext uri="{9D8B030D-6E8A-4147-A177-3AD203B41FA5}">
                      <a16:colId xmlns:a16="http://schemas.microsoft.com/office/drawing/2014/main" val="1213632689"/>
                    </a:ext>
                  </a:extLst>
                </a:gridCol>
                <a:gridCol w="5204332">
                  <a:extLst>
                    <a:ext uri="{9D8B030D-6E8A-4147-A177-3AD203B41FA5}">
                      <a16:colId xmlns:a16="http://schemas.microsoft.com/office/drawing/2014/main" val="686793953"/>
                    </a:ext>
                  </a:extLst>
                </a:gridCol>
              </a:tblGrid>
              <a:tr h="560116">
                <a:tc>
                  <a:txBody>
                    <a:bodyPr/>
                    <a:lstStyle/>
                    <a:p>
                      <a:pPr algn="ctr"/>
                      <a:r>
                        <a:rPr lang="en-GB" sz="1600" b="1" dirty="0">
                          <a:latin typeface="Arial" panose="020B0604020202020204" pitchFamily="34" charset="0"/>
                          <a:cs typeface="Arial" panose="020B0604020202020204" pitchFamily="34" charset="0"/>
                        </a:rPr>
                        <a:t>PROS</a:t>
                      </a:r>
                      <a:br>
                        <a:rPr lang="en-GB" sz="1600" b="1" dirty="0">
                          <a:latin typeface="Arial" panose="020B0604020202020204" pitchFamily="34" charset="0"/>
                          <a:cs typeface="Arial" panose="020B0604020202020204" pitchFamily="34" charset="0"/>
                        </a:rPr>
                      </a:br>
                      <a:r>
                        <a:rPr lang="en-GB" sz="1200" b="0" dirty="0">
                          <a:latin typeface="Arial" panose="020B0604020202020204" pitchFamily="34" charset="0"/>
                          <a:cs typeface="Arial" panose="020B0604020202020204" pitchFamily="34" charset="0"/>
                        </a:rPr>
                        <a:t>(Less requirement for writing data-driven reports)</a:t>
                      </a:r>
                      <a:endParaRPr lang="en-DE" sz="1600" b="0"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b="1" dirty="0">
                          <a:latin typeface="Arial" panose="020B0604020202020204" pitchFamily="34" charset="0"/>
                          <a:cs typeface="Arial" panose="020B0604020202020204" pitchFamily="34" charset="0"/>
                        </a:rPr>
                        <a:t>CONS</a:t>
                      </a:r>
                      <a:br>
                        <a:rPr lang="en-GB" sz="1600" b="1" dirty="0">
                          <a:latin typeface="Arial" panose="020B0604020202020204" pitchFamily="34" charset="0"/>
                          <a:cs typeface="Arial" panose="020B0604020202020204" pitchFamily="34" charset="0"/>
                        </a:rPr>
                      </a:br>
                      <a:r>
                        <a:rPr lang="en-GB" sz="1200" b="0" dirty="0">
                          <a:latin typeface="Arial" panose="020B0604020202020204" pitchFamily="34" charset="0"/>
                          <a:cs typeface="Arial" panose="020B0604020202020204" pitchFamily="34" charset="0"/>
                        </a:rPr>
                        <a:t>(High requirement for writing data-driven reports)</a:t>
                      </a:r>
                      <a:endParaRPr lang="en-DE" sz="1600" b="0" dirty="0">
                        <a:latin typeface="Arial" panose="020B0604020202020204" pitchFamily="34" charset="0"/>
                        <a:cs typeface="Arial" panose="020B0604020202020204" pitchFamily="34" charset="0"/>
                      </a:endParaRPr>
                    </a:p>
                  </a:txBody>
                  <a:tcPr>
                    <a:solidFill>
                      <a:schemeClr val="tx2">
                        <a:lumMod val="20000"/>
                        <a:lumOff val="80000"/>
                      </a:schemeClr>
                    </a:solidFill>
                  </a:tcPr>
                </a:tc>
                <a:extLst>
                  <a:ext uri="{0D108BD9-81ED-4DB2-BD59-A6C34878D82A}">
                    <a16:rowId xmlns:a16="http://schemas.microsoft.com/office/drawing/2014/main" val="3372605695"/>
                  </a:ext>
                </a:extLst>
              </a:tr>
              <a:tr h="560116">
                <a:tc>
                  <a:txBody>
                    <a:bodyPr/>
                    <a:lstStyle/>
                    <a:p>
                      <a:pPr marL="0" indent="0">
                        <a:buFont typeface="Arial" panose="020B0604020202020204" pitchFamily="34" charset="0"/>
                        <a:buNone/>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Personalization</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Ease of use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Ease of access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Cost-effective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endParaRPr lang="en-DE" sz="1600" dirty="0">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Tedious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Repetitive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Time-consuming</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Expensive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Static reports</a:t>
                      </a:r>
                    </a:p>
                    <a:p>
                      <a:pPr marL="285750" indent="-285750">
                        <a:buFont typeface="Arial" panose="020B0604020202020204" pitchFamily="34" charset="0"/>
                        <a:buChar char="•"/>
                      </a:pP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96304415"/>
                  </a:ext>
                </a:extLst>
              </a:tr>
            </a:tbl>
          </a:graphicData>
        </a:graphic>
      </p:graphicFrame>
    </p:spTree>
    <p:extLst>
      <p:ext uri="{BB962C8B-B14F-4D97-AF65-F5344CB8AC3E}">
        <p14:creationId xmlns:p14="http://schemas.microsoft.com/office/powerpoint/2010/main" val="1123693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10408664" cy="382156"/>
          </a:xfrm>
          <a:prstGeom prst="rect">
            <a:avLst/>
          </a:prstGeom>
        </p:spPr>
        <p:txBody>
          <a:bodyPr vert="horz" wrap="square" lIns="0" tIns="12700" rIns="0" bIns="0" rtlCol="0">
            <a:spAutoFit/>
          </a:bodyPr>
          <a:lstStyle/>
          <a:p>
            <a:pPr marL="12700">
              <a:lnSpc>
                <a:spcPct val="100000"/>
              </a:lnSpc>
              <a:spcBef>
                <a:spcPts val="1700"/>
              </a:spcBef>
              <a:tabLst>
                <a:tab pos="354965" algn="l"/>
                <a:tab pos="355600" algn="l"/>
              </a:tabLst>
            </a:pPr>
            <a:r>
              <a:rPr lang="en-US" spc="-5" dirty="0"/>
              <a:t>Different approaches for writing executive summaries for time-series data</a:t>
            </a:r>
            <a:endParaRPr lang="en-US"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14</a:t>
            </a:fld>
            <a:endParaRPr dirty="0"/>
          </a:p>
        </p:txBody>
      </p:sp>
      <p:sp>
        <p:nvSpPr>
          <p:cNvPr id="3" name="object 3"/>
          <p:cNvSpPr txBox="1"/>
          <p:nvPr/>
        </p:nvSpPr>
        <p:spPr>
          <a:xfrm>
            <a:off x="511599" y="958126"/>
            <a:ext cx="9749155" cy="1300997"/>
          </a:xfrm>
          <a:prstGeom prst="rect">
            <a:avLst/>
          </a:prstGeom>
        </p:spPr>
        <p:txBody>
          <a:bodyPr vert="horz" wrap="square" lIns="0" tIns="64135" rIns="0" bIns="0" rtlCol="0">
            <a:spAutoFit/>
          </a:bodyPr>
          <a:lstStyle/>
          <a:p>
            <a:pPr marL="12700">
              <a:lnSpc>
                <a:spcPct val="100000"/>
              </a:lnSpc>
              <a:spcBef>
                <a:spcPts val="505"/>
              </a:spcBef>
              <a:buClr>
                <a:srgbClr val="002143"/>
              </a:buClr>
              <a:tabLst>
                <a:tab pos="272415" algn="l"/>
                <a:tab pos="273050" algn="l"/>
              </a:tabLst>
            </a:pPr>
            <a:endParaRPr lang="en-US" spc="-5" dirty="0">
              <a:latin typeface="Arial"/>
              <a:cs typeface="Arial"/>
            </a:endParaRPr>
          </a:p>
          <a:p>
            <a:pPr marL="12700">
              <a:lnSpc>
                <a:spcPct val="100000"/>
              </a:lnSpc>
              <a:spcBef>
                <a:spcPts val="505"/>
              </a:spcBef>
              <a:buClr>
                <a:srgbClr val="002143"/>
              </a:buClr>
              <a:tabLst>
                <a:tab pos="272415" algn="l"/>
                <a:tab pos="273050" algn="l"/>
              </a:tabLst>
            </a:pPr>
            <a:r>
              <a:rPr lang="en-US" spc="-5" dirty="0">
                <a:latin typeface="Arial"/>
                <a:cs typeface="Arial"/>
              </a:rPr>
              <a:t>2.  Automated approach</a:t>
            </a:r>
          </a:p>
          <a:p>
            <a:pPr marL="12700">
              <a:lnSpc>
                <a:spcPct val="100000"/>
              </a:lnSpc>
              <a:spcBef>
                <a:spcPts val="505"/>
              </a:spcBef>
              <a:buClr>
                <a:srgbClr val="002143"/>
              </a:buClr>
              <a:tabLst>
                <a:tab pos="272415" algn="l"/>
                <a:tab pos="273050" algn="l"/>
              </a:tabLst>
            </a:pPr>
            <a:r>
              <a:rPr lang="en-US" spc="-5" dirty="0">
                <a:latin typeface="Arial"/>
                <a:cs typeface="Arial"/>
              </a:rPr>
              <a:t>				</a:t>
            </a:r>
            <a:endParaRPr lang="en-US" u="sng" spc="-5" dirty="0">
              <a:latin typeface="Arial"/>
              <a:cs typeface="Arial"/>
            </a:endParaRPr>
          </a:p>
          <a:p>
            <a:pPr marL="285750" marR="7232650" indent="-285750" algn="r">
              <a:lnSpc>
                <a:spcPct val="100000"/>
              </a:lnSpc>
              <a:buClr>
                <a:srgbClr val="002143"/>
              </a:buClr>
              <a:buFont typeface="Arial" panose="020B0604020202020204" pitchFamily="34" charset="0"/>
              <a:buChar char="•"/>
              <a:tabLst>
                <a:tab pos="259715" algn="l"/>
                <a:tab pos="273050" algn="l"/>
              </a:tabLst>
            </a:pPr>
            <a:endParaRPr lang="en-US" dirty="0">
              <a:latin typeface="Arial"/>
              <a:cs typeface="Arial"/>
            </a:endParaRPr>
          </a:p>
        </p:txBody>
      </p:sp>
      <p:sp>
        <p:nvSpPr>
          <p:cNvPr id="22" name="Footer Placeholder 3">
            <a:extLst>
              <a:ext uri="{FF2B5EF4-FFF2-40B4-BE49-F238E27FC236}">
                <a16:creationId xmlns:a16="http://schemas.microsoft.com/office/drawing/2014/main" id="{B5BEEAE5-76A9-4AF1-925C-B72D1AE13D66}"/>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graphicFrame>
        <p:nvGraphicFramePr>
          <p:cNvPr id="6" name="Table 6">
            <a:extLst>
              <a:ext uri="{FF2B5EF4-FFF2-40B4-BE49-F238E27FC236}">
                <a16:creationId xmlns:a16="http://schemas.microsoft.com/office/drawing/2014/main" id="{0024CD51-546E-4AB0-BEC3-A878E48A51F6}"/>
              </a:ext>
            </a:extLst>
          </p:cNvPr>
          <p:cNvGraphicFramePr>
            <a:graphicFrameLocks noGrp="1"/>
          </p:cNvGraphicFramePr>
          <p:nvPr>
            <p:extLst>
              <p:ext uri="{D42A27DB-BD31-4B8C-83A1-F6EECF244321}">
                <p14:modId xmlns:p14="http://schemas.microsoft.com/office/powerpoint/2010/main" val="2155707177"/>
              </p:ext>
            </p:extLst>
          </p:nvPr>
        </p:nvGraphicFramePr>
        <p:xfrm>
          <a:off x="854431" y="1981200"/>
          <a:ext cx="10408664" cy="3844752"/>
        </p:xfrm>
        <a:graphic>
          <a:graphicData uri="http://schemas.openxmlformats.org/drawingml/2006/table">
            <a:tbl>
              <a:tblPr firstRow="1" bandRow="1">
                <a:tableStyleId>{5940675A-B579-460E-94D1-54222C63F5DA}</a:tableStyleId>
              </a:tblPr>
              <a:tblGrid>
                <a:gridCol w="5204332">
                  <a:extLst>
                    <a:ext uri="{9D8B030D-6E8A-4147-A177-3AD203B41FA5}">
                      <a16:colId xmlns:a16="http://schemas.microsoft.com/office/drawing/2014/main" val="1213632689"/>
                    </a:ext>
                  </a:extLst>
                </a:gridCol>
                <a:gridCol w="5204332">
                  <a:extLst>
                    <a:ext uri="{9D8B030D-6E8A-4147-A177-3AD203B41FA5}">
                      <a16:colId xmlns:a16="http://schemas.microsoft.com/office/drawing/2014/main" val="686793953"/>
                    </a:ext>
                  </a:extLst>
                </a:gridCol>
              </a:tblGrid>
              <a:tr h="457200">
                <a:tc>
                  <a:txBody>
                    <a:bodyPr/>
                    <a:lstStyle/>
                    <a:p>
                      <a:pPr algn="ctr"/>
                      <a:r>
                        <a:rPr lang="en-GB" sz="1600" b="1" dirty="0">
                          <a:latin typeface="Arial" panose="020B0604020202020204" pitchFamily="34" charset="0"/>
                          <a:cs typeface="Arial" panose="020B0604020202020204" pitchFamily="34" charset="0"/>
                        </a:rPr>
                        <a:t>PROS</a:t>
                      </a:r>
                      <a:endParaRPr lang="en-DE" sz="1600" b="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a:txBody>
                    <a:bodyPr/>
                    <a:lstStyle/>
                    <a:p>
                      <a:pPr algn="ctr"/>
                      <a:r>
                        <a:rPr lang="en-GB" sz="1600" b="1" dirty="0">
                          <a:latin typeface="Arial" panose="020B0604020202020204" pitchFamily="34" charset="0"/>
                          <a:cs typeface="Arial" panose="020B0604020202020204" pitchFamily="34" charset="0"/>
                        </a:rPr>
                        <a:t>HINDRANCES</a:t>
                      </a:r>
                      <a:endParaRPr lang="en-DE" sz="1600" b="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extLst>
                  <a:ext uri="{0D108BD9-81ED-4DB2-BD59-A6C34878D82A}">
                    <a16:rowId xmlns:a16="http://schemas.microsoft.com/office/drawing/2014/main" val="3372605695"/>
                  </a:ext>
                </a:extLst>
              </a:tr>
              <a:tr h="3387552">
                <a:tc>
                  <a:txBody>
                    <a:bodyPr/>
                    <a:lstStyle/>
                    <a:p>
                      <a:pPr marL="0" indent="0">
                        <a:buFont typeface="Arial" panose="020B0604020202020204" pitchFamily="34" charset="0"/>
                        <a:buNone/>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Time-efficient</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Scalable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Improves efficiency of data experts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Reduce risk of statistical and grammatical errors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Dynamic reports</a:t>
                      </a:r>
                    </a:p>
                  </a:txBody>
                  <a:tcPr/>
                </a:tc>
                <a:tc>
                  <a:txBody>
                    <a:bodyPr/>
                    <a:lstStyle/>
                    <a:p>
                      <a:pPr marL="0" indent="0">
                        <a:buFont typeface="Arial" panose="020B0604020202020204" pitchFamily="34" charset="0"/>
                        <a:buNone/>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Budget issues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Lack of expertise</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Integration issues</a:t>
                      </a:r>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Trust issues</a:t>
                      </a:r>
                    </a:p>
                  </a:txBody>
                  <a:tcPr/>
                </a:tc>
                <a:extLst>
                  <a:ext uri="{0D108BD9-81ED-4DB2-BD59-A6C34878D82A}">
                    <a16:rowId xmlns:a16="http://schemas.microsoft.com/office/drawing/2014/main" val="2496304415"/>
                  </a:ext>
                </a:extLst>
              </a:tr>
            </a:tbl>
          </a:graphicData>
        </a:graphic>
      </p:graphicFrame>
    </p:spTree>
    <p:extLst>
      <p:ext uri="{BB962C8B-B14F-4D97-AF65-F5344CB8AC3E}">
        <p14:creationId xmlns:p14="http://schemas.microsoft.com/office/powerpoint/2010/main" val="16883980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29280" cy="382156"/>
          </a:xfrm>
          <a:prstGeom prst="rect">
            <a:avLst/>
          </a:prstGeom>
        </p:spPr>
        <p:txBody>
          <a:bodyPr vert="horz" wrap="square" lIns="0" tIns="12700" rIns="0" bIns="0" rtlCol="0">
            <a:spAutoFit/>
          </a:bodyPr>
          <a:lstStyle/>
          <a:p>
            <a:pPr marL="12700">
              <a:spcBef>
                <a:spcPts val="1670"/>
              </a:spcBef>
              <a:tabLst>
                <a:tab pos="354965" algn="l"/>
                <a:tab pos="355600" algn="l"/>
              </a:tabLst>
            </a:pPr>
            <a:r>
              <a:rPr lang="en-GB" spc="-5" dirty="0"/>
              <a:t>Findings – RQ1</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15</a:t>
            </a:fld>
            <a:endParaRPr dirty="0"/>
          </a:p>
        </p:txBody>
      </p:sp>
      <p:sp>
        <p:nvSpPr>
          <p:cNvPr id="3" name="object 3"/>
          <p:cNvSpPr txBox="1"/>
          <p:nvPr/>
        </p:nvSpPr>
        <p:spPr>
          <a:xfrm>
            <a:off x="864024" y="956448"/>
            <a:ext cx="8935085" cy="3654847"/>
          </a:xfrm>
          <a:prstGeom prst="rect">
            <a:avLst/>
          </a:prstGeom>
        </p:spPr>
        <p:txBody>
          <a:bodyPr vert="horz" wrap="square" lIns="0" tIns="66040" rIns="0" bIns="0" rtlCol="0">
            <a:spAutoFit/>
          </a:bodyPr>
          <a:lstStyle/>
          <a:p>
            <a:pPr marL="297815" indent="-285750">
              <a:lnSpc>
                <a:spcPct val="100000"/>
              </a:lnSpc>
              <a:spcBef>
                <a:spcPts val="520"/>
              </a:spcBef>
              <a:buFont typeface="Arial" panose="020B0604020202020204" pitchFamily="34" charset="0"/>
              <a:buChar char="•"/>
              <a:tabLst>
                <a:tab pos="267335" algn="l"/>
              </a:tabLst>
            </a:pPr>
            <a:r>
              <a:rPr lang="en-US" b="1" dirty="0">
                <a:latin typeface="Arial"/>
                <a:cs typeface="Arial"/>
              </a:rPr>
              <a:t>RQ1</a:t>
            </a:r>
            <a:r>
              <a:rPr lang="en-US" dirty="0">
                <a:latin typeface="Arial"/>
                <a:cs typeface="Arial"/>
              </a:rPr>
              <a:t> - </a:t>
            </a:r>
            <a:r>
              <a:rPr lang="en-US" sz="1600" dirty="0">
                <a:latin typeface="Arial"/>
                <a:cs typeface="Arial"/>
              </a:rPr>
              <a:t>What are the advantages and drawbacks with the current manual and automated approaches for writing textual executive summaries for time-series data?</a:t>
            </a:r>
            <a:br>
              <a:rPr lang="en-US" dirty="0">
                <a:latin typeface="Arial"/>
                <a:cs typeface="Arial"/>
              </a:rPr>
            </a:br>
            <a:r>
              <a:rPr lang="en-US" dirty="0">
                <a:latin typeface="Arial"/>
                <a:cs typeface="Arial"/>
              </a:rPr>
              <a:t>	</a:t>
            </a:r>
          </a:p>
          <a:p>
            <a:pPr marL="755015" lvl="1" indent="-285750">
              <a:spcBef>
                <a:spcPts val="520"/>
              </a:spcBef>
              <a:buFont typeface="Wingdings" panose="05000000000000000000" pitchFamily="2" charset="2"/>
              <a:buChar char="Ø"/>
              <a:tabLst>
                <a:tab pos="267335" algn="l"/>
              </a:tabLst>
            </a:pPr>
            <a:r>
              <a:rPr lang="en-US" b="1" dirty="0">
                <a:latin typeface="Arial"/>
                <a:cs typeface="Arial"/>
              </a:rPr>
              <a:t>Issues with manual approach</a:t>
            </a:r>
            <a:r>
              <a:rPr lang="en-US" dirty="0">
                <a:latin typeface="Arial"/>
                <a:cs typeface="Arial"/>
              </a:rPr>
              <a:t>:</a:t>
            </a:r>
          </a:p>
          <a:p>
            <a:pPr marL="1212215" lvl="2" indent="-285750">
              <a:spcBef>
                <a:spcPts val="520"/>
              </a:spcBef>
              <a:buFont typeface="Arial" panose="020B0604020202020204" pitchFamily="34" charset="0"/>
              <a:buChar char="•"/>
              <a:tabLst>
                <a:tab pos="267335" algn="l"/>
              </a:tabLst>
            </a:pPr>
            <a:r>
              <a:rPr lang="en-US" sz="1600" dirty="0">
                <a:latin typeface="Arial"/>
                <a:cs typeface="Arial"/>
              </a:rPr>
              <a:t>Time consuming  		</a:t>
            </a:r>
          </a:p>
          <a:p>
            <a:pPr marL="1212215" lvl="2" indent="-285750">
              <a:spcBef>
                <a:spcPts val="520"/>
              </a:spcBef>
              <a:buFont typeface="Arial" panose="020B0604020202020204" pitchFamily="34" charset="0"/>
              <a:buChar char="•"/>
              <a:tabLst>
                <a:tab pos="267335" algn="l"/>
              </a:tabLst>
            </a:pPr>
            <a:r>
              <a:rPr lang="en-US" sz="1600" dirty="0">
                <a:latin typeface="Arial"/>
                <a:cs typeface="Arial"/>
              </a:rPr>
              <a:t>Repetitive</a:t>
            </a:r>
          </a:p>
          <a:p>
            <a:pPr marL="1212215" lvl="2" indent="-285750">
              <a:spcBef>
                <a:spcPts val="520"/>
              </a:spcBef>
              <a:buFont typeface="Arial" panose="020B0604020202020204" pitchFamily="34" charset="0"/>
              <a:buChar char="•"/>
              <a:tabLst>
                <a:tab pos="267335" algn="l"/>
              </a:tabLst>
            </a:pPr>
            <a:r>
              <a:rPr lang="en-US" sz="1600" dirty="0">
                <a:latin typeface="Arial"/>
                <a:cs typeface="Arial"/>
              </a:rPr>
              <a:t>Costly			</a:t>
            </a:r>
          </a:p>
          <a:p>
            <a:pPr marL="1212215" lvl="2" indent="-285750">
              <a:spcBef>
                <a:spcPts val="520"/>
              </a:spcBef>
              <a:buFont typeface="Arial" panose="020B0604020202020204" pitchFamily="34" charset="0"/>
              <a:buChar char="•"/>
              <a:tabLst>
                <a:tab pos="267335" algn="l"/>
              </a:tabLst>
            </a:pPr>
            <a:r>
              <a:rPr lang="en-US" sz="1600" dirty="0">
                <a:latin typeface="Arial"/>
                <a:cs typeface="Arial"/>
              </a:rPr>
              <a:t>Static</a:t>
            </a:r>
            <a:br>
              <a:rPr lang="en-US" sz="1600" dirty="0">
                <a:latin typeface="Arial"/>
                <a:cs typeface="Arial"/>
              </a:rPr>
            </a:br>
            <a:endParaRPr lang="en-US" sz="1600" dirty="0">
              <a:latin typeface="Arial"/>
              <a:cs typeface="Arial"/>
            </a:endParaRPr>
          </a:p>
          <a:p>
            <a:pPr marL="755015" lvl="1" indent="-285750">
              <a:spcBef>
                <a:spcPts val="520"/>
              </a:spcBef>
              <a:buFont typeface="Wingdings" panose="05000000000000000000" pitchFamily="2" charset="2"/>
              <a:buChar char="Ø"/>
              <a:tabLst>
                <a:tab pos="267335" algn="l"/>
              </a:tabLst>
            </a:pPr>
            <a:r>
              <a:rPr lang="en-US" b="1" dirty="0">
                <a:latin typeface="Arial"/>
                <a:cs typeface="Arial"/>
              </a:rPr>
              <a:t>Automated approach</a:t>
            </a:r>
            <a:r>
              <a:rPr lang="en-US" dirty="0">
                <a:latin typeface="Arial"/>
                <a:cs typeface="Arial"/>
              </a:rPr>
              <a:t>:</a:t>
            </a:r>
            <a:br>
              <a:rPr lang="en-US" dirty="0">
                <a:latin typeface="Arial"/>
                <a:cs typeface="Arial"/>
              </a:rPr>
            </a:br>
            <a:endParaRPr lang="en-US" dirty="0">
              <a:latin typeface="Arial"/>
              <a:cs typeface="Arial"/>
            </a:endParaRPr>
          </a:p>
          <a:p>
            <a:pPr marL="926465" lvl="2">
              <a:spcBef>
                <a:spcPts val="520"/>
              </a:spcBef>
              <a:tabLst>
                <a:tab pos="267335" algn="l"/>
              </a:tabLst>
            </a:pPr>
            <a:r>
              <a:rPr lang="en-US" sz="1600" dirty="0">
                <a:latin typeface="Arial"/>
                <a:cs typeface="Arial"/>
              </a:rPr>
              <a:t>	</a:t>
            </a:r>
            <a:endParaRPr sz="1600" dirty="0">
              <a:latin typeface="Arial"/>
              <a:cs typeface="Arial"/>
            </a:endParaRPr>
          </a:p>
        </p:txBody>
      </p:sp>
      <p:sp>
        <p:nvSpPr>
          <p:cNvPr id="17" name="Footer Placeholder 3">
            <a:extLst>
              <a:ext uri="{FF2B5EF4-FFF2-40B4-BE49-F238E27FC236}">
                <a16:creationId xmlns:a16="http://schemas.microsoft.com/office/drawing/2014/main" id="{8AD257FF-6EC2-48C4-9641-7EAB20E94F8B}"/>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graphicFrame>
        <p:nvGraphicFramePr>
          <p:cNvPr id="15" name="Table 6">
            <a:extLst>
              <a:ext uri="{FF2B5EF4-FFF2-40B4-BE49-F238E27FC236}">
                <a16:creationId xmlns:a16="http://schemas.microsoft.com/office/drawing/2014/main" id="{E86FA8DA-0136-4339-9007-C19974D84399}"/>
              </a:ext>
            </a:extLst>
          </p:cNvPr>
          <p:cNvGraphicFramePr>
            <a:graphicFrameLocks noGrp="1"/>
          </p:cNvGraphicFramePr>
          <p:nvPr>
            <p:extLst>
              <p:ext uri="{D42A27DB-BD31-4B8C-83A1-F6EECF244321}">
                <p14:modId xmlns:p14="http://schemas.microsoft.com/office/powerpoint/2010/main" val="788574781"/>
              </p:ext>
            </p:extLst>
          </p:nvPr>
        </p:nvGraphicFramePr>
        <p:xfrm>
          <a:off x="1524000" y="4084318"/>
          <a:ext cx="7827078" cy="2395413"/>
        </p:xfrm>
        <a:graphic>
          <a:graphicData uri="http://schemas.openxmlformats.org/drawingml/2006/table">
            <a:tbl>
              <a:tblPr firstRow="1" bandRow="1">
                <a:tableStyleId>{5940675A-B579-460E-94D1-54222C63F5DA}</a:tableStyleId>
              </a:tblPr>
              <a:tblGrid>
                <a:gridCol w="3913539">
                  <a:extLst>
                    <a:ext uri="{9D8B030D-6E8A-4147-A177-3AD203B41FA5}">
                      <a16:colId xmlns:a16="http://schemas.microsoft.com/office/drawing/2014/main" val="1213632689"/>
                    </a:ext>
                  </a:extLst>
                </a:gridCol>
                <a:gridCol w="3913539">
                  <a:extLst>
                    <a:ext uri="{9D8B030D-6E8A-4147-A177-3AD203B41FA5}">
                      <a16:colId xmlns:a16="http://schemas.microsoft.com/office/drawing/2014/main" val="686793953"/>
                    </a:ext>
                  </a:extLst>
                </a:gridCol>
              </a:tblGrid>
              <a:tr h="417126">
                <a:tc>
                  <a:txBody>
                    <a:bodyPr/>
                    <a:lstStyle/>
                    <a:p>
                      <a:pPr algn="ctr"/>
                      <a:r>
                        <a:rPr lang="en-GB" sz="1600" b="1" dirty="0">
                          <a:latin typeface="Arial" panose="020B0604020202020204" pitchFamily="34" charset="0"/>
                          <a:cs typeface="Arial" panose="020B0604020202020204" pitchFamily="34" charset="0"/>
                        </a:rPr>
                        <a:t>Advantages</a:t>
                      </a:r>
                      <a:endParaRPr lang="en-DE" sz="1600" b="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tc>
                  <a:txBody>
                    <a:bodyPr/>
                    <a:lstStyle/>
                    <a:p>
                      <a:pPr algn="ctr"/>
                      <a:r>
                        <a:rPr lang="en-GB" sz="1600" b="1" dirty="0">
                          <a:latin typeface="Arial" panose="020B0604020202020204" pitchFamily="34" charset="0"/>
                          <a:cs typeface="Arial" panose="020B0604020202020204" pitchFamily="34" charset="0"/>
                        </a:rPr>
                        <a:t>Drawbacks</a:t>
                      </a:r>
                      <a:endParaRPr lang="en-DE" sz="1600" b="0" dirty="0">
                        <a:latin typeface="Arial" panose="020B0604020202020204" pitchFamily="34" charset="0"/>
                        <a:cs typeface="Arial" panose="020B0604020202020204" pitchFamily="34" charset="0"/>
                      </a:endParaRPr>
                    </a:p>
                  </a:txBody>
                  <a:tcPr anchor="ctr">
                    <a:solidFill>
                      <a:schemeClr val="tx2">
                        <a:lumMod val="20000"/>
                        <a:lumOff val="80000"/>
                      </a:schemeClr>
                    </a:solidFill>
                  </a:tcPr>
                </a:tc>
                <a:extLst>
                  <a:ext uri="{0D108BD9-81ED-4DB2-BD59-A6C34878D82A}">
                    <a16:rowId xmlns:a16="http://schemas.microsoft.com/office/drawing/2014/main" val="3372605695"/>
                  </a:ext>
                </a:extLst>
              </a:tr>
              <a:tr h="1978287">
                <a:tc>
                  <a:txBody>
                    <a:bodyPr/>
                    <a:lstStyle/>
                    <a:p>
                      <a:pPr marL="926465" lvl="2" indent="0">
                        <a:spcBef>
                          <a:spcPts val="520"/>
                        </a:spcBef>
                        <a:buFont typeface="Arial" panose="020B0604020202020204" pitchFamily="34" charset="0"/>
                        <a:buNone/>
                        <a:tabLst>
                          <a:tab pos="267335" algn="l"/>
                        </a:tabLst>
                      </a:pPr>
                      <a:endParaRPr lang="en-US" sz="1600" dirty="0">
                        <a:latin typeface="Arial" panose="020B0604020202020204" pitchFamily="34" charset="0"/>
                        <a:cs typeface="Arial" panose="020B0604020202020204" pitchFamily="34" charset="0"/>
                      </a:endParaRPr>
                    </a:p>
                    <a:p>
                      <a:pPr marL="1212215" lvl="2" indent="-285750">
                        <a:spcBef>
                          <a:spcPts val="520"/>
                        </a:spcBef>
                        <a:buFont typeface="Arial" panose="020B0604020202020204" pitchFamily="34" charset="0"/>
                        <a:buChar char="•"/>
                        <a:tabLst>
                          <a:tab pos="267335" algn="l"/>
                        </a:tabLst>
                      </a:pPr>
                      <a:r>
                        <a:rPr lang="en-US" sz="1600" dirty="0">
                          <a:latin typeface="Arial" panose="020B0604020202020204" pitchFamily="34" charset="0"/>
                          <a:cs typeface="Arial" panose="020B0604020202020204" pitchFamily="34" charset="0"/>
                        </a:rPr>
                        <a:t>  Saves time</a:t>
                      </a:r>
                    </a:p>
                    <a:p>
                      <a:pPr marL="1326515" lvl="2" indent="-400050">
                        <a:spcBef>
                          <a:spcPts val="520"/>
                        </a:spcBef>
                        <a:buFont typeface="Arial" panose="020B0604020202020204" pitchFamily="34" charset="0"/>
                        <a:buChar char="•"/>
                        <a:tabLst>
                          <a:tab pos="267335" algn="l"/>
                        </a:tabLst>
                      </a:pPr>
                      <a:r>
                        <a:rPr lang="en-US" sz="1600" dirty="0">
                          <a:latin typeface="Arial" panose="020B0604020202020204" pitchFamily="34" charset="0"/>
                          <a:cs typeface="Arial" panose="020B0604020202020204" pitchFamily="34" charset="0"/>
                        </a:rPr>
                        <a:t>Offers scalability</a:t>
                      </a:r>
                    </a:p>
                    <a:p>
                      <a:pPr marL="1326515" lvl="2" indent="-400050">
                        <a:spcBef>
                          <a:spcPts val="520"/>
                        </a:spcBef>
                        <a:buFont typeface="Arial" panose="020B0604020202020204" pitchFamily="34" charset="0"/>
                        <a:buChar char="•"/>
                        <a:tabLst>
                          <a:tab pos="267335" algn="l"/>
                        </a:tabLst>
                      </a:pPr>
                      <a:r>
                        <a:rPr lang="en-US" sz="1600" dirty="0">
                          <a:latin typeface="Arial" panose="020B0604020202020204" pitchFamily="34" charset="0"/>
                          <a:cs typeface="Arial" panose="020B0604020202020204" pitchFamily="34" charset="0"/>
                        </a:rPr>
                        <a:t>Improves efficiency</a:t>
                      </a:r>
                    </a:p>
                    <a:p>
                      <a:pPr marL="1326515" lvl="2" indent="-400050">
                        <a:spcBef>
                          <a:spcPts val="520"/>
                        </a:spcBef>
                        <a:buFont typeface="Arial" panose="020B0604020202020204" pitchFamily="34" charset="0"/>
                        <a:buChar char="•"/>
                        <a:tabLst>
                          <a:tab pos="267335" algn="l"/>
                        </a:tabLst>
                      </a:pPr>
                      <a:r>
                        <a:rPr lang="en-US" sz="1600" dirty="0">
                          <a:latin typeface="Arial" panose="020B0604020202020204" pitchFamily="34" charset="0"/>
                          <a:cs typeface="Arial" panose="020B0604020202020204" pitchFamily="34" charset="0"/>
                        </a:rPr>
                        <a:t>Cost effective</a:t>
                      </a:r>
                    </a:p>
                    <a:p>
                      <a:pPr marL="1326515" lvl="2" indent="-400050">
                        <a:spcBef>
                          <a:spcPts val="520"/>
                        </a:spcBef>
                        <a:buFont typeface="Arial" panose="020B0604020202020204" pitchFamily="34" charset="0"/>
                        <a:buChar char="•"/>
                        <a:tabLst>
                          <a:tab pos="267335" algn="l"/>
                        </a:tabLst>
                      </a:pPr>
                      <a:r>
                        <a:rPr lang="en-US" sz="1600" dirty="0">
                          <a:latin typeface="Arial" panose="020B0604020202020204" pitchFamily="34" charset="0"/>
                          <a:cs typeface="Arial" panose="020B0604020202020204" pitchFamily="34" charset="0"/>
                        </a:rPr>
                        <a:t>Dynamic</a:t>
                      </a:r>
                      <a:endParaRPr lang="en-GB" sz="1600" dirty="0">
                        <a:latin typeface="Arial" panose="020B0604020202020204" pitchFamily="34" charset="0"/>
                        <a:cs typeface="Arial" panose="020B0604020202020204" pitchFamily="34" charset="0"/>
                      </a:endParaRPr>
                    </a:p>
                  </a:txBody>
                  <a:tcPr/>
                </a:tc>
                <a:tc>
                  <a:txBody>
                    <a:bodyPr/>
                    <a:lstStyle/>
                    <a:p>
                      <a:pPr marL="926465" lvl="2" indent="0">
                        <a:spcBef>
                          <a:spcPts val="520"/>
                        </a:spcBef>
                        <a:buFont typeface="Arial" panose="020B0604020202020204" pitchFamily="34" charset="0"/>
                        <a:buNone/>
                        <a:tabLst>
                          <a:tab pos="267335" algn="l"/>
                        </a:tabLst>
                      </a:pPr>
                      <a:r>
                        <a:rPr lang="en-GB" sz="1600" dirty="0">
                          <a:latin typeface="Arial" panose="020B0604020202020204" pitchFamily="34" charset="0"/>
                          <a:cs typeface="Arial" panose="020B0604020202020204" pitchFamily="34" charset="0"/>
                        </a:rPr>
                        <a:t>  </a:t>
                      </a:r>
                    </a:p>
                    <a:p>
                      <a:pPr marL="1212215" lvl="2" indent="-285750">
                        <a:spcBef>
                          <a:spcPts val="520"/>
                        </a:spcBef>
                        <a:buFont typeface="Arial" panose="020B0604020202020204" pitchFamily="34" charset="0"/>
                        <a:buChar char="•"/>
                        <a:tabLst>
                          <a:tab pos="267335" algn="l"/>
                        </a:tabLst>
                      </a:pPr>
                      <a:r>
                        <a:rPr lang="en-GB" sz="1600" dirty="0">
                          <a:latin typeface="Arial" panose="020B0604020202020204" pitchFamily="34" charset="0"/>
                          <a:cs typeface="Arial" panose="020B0604020202020204" pitchFamily="34" charset="0"/>
                        </a:rPr>
                        <a:t>  Budget issues</a:t>
                      </a:r>
                      <a:endParaRPr lang="en-US" sz="1600" dirty="0">
                        <a:latin typeface="Arial" panose="020B0604020202020204" pitchFamily="34" charset="0"/>
                        <a:cs typeface="Arial" panose="020B0604020202020204" pitchFamily="34" charset="0"/>
                      </a:endParaRPr>
                    </a:p>
                    <a:p>
                      <a:pPr marL="1326515" lvl="2" indent="-400050">
                        <a:spcBef>
                          <a:spcPts val="520"/>
                        </a:spcBef>
                        <a:buFont typeface="Arial" panose="020B0604020202020204" pitchFamily="34" charset="0"/>
                        <a:buChar char="•"/>
                        <a:tabLst>
                          <a:tab pos="267335" algn="l"/>
                        </a:tabLst>
                      </a:pPr>
                      <a:r>
                        <a:rPr lang="en-GB" sz="1600" dirty="0">
                          <a:latin typeface="Arial" panose="020B0604020202020204" pitchFamily="34" charset="0"/>
                          <a:cs typeface="Arial" panose="020B0604020202020204" pitchFamily="34" charset="0"/>
                        </a:rPr>
                        <a:t>Lack of expertise</a:t>
                      </a:r>
                    </a:p>
                    <a:p>
                      <a:pPr marL="1326515" lvl="2" indent="-400050">
                        <a:spcBef>
                          <a:spcPts val="520"/>
                        </a:spcBef>
                        <a:buFont typeface="Arial" panose="020B0604020202020204" pitchFamily="34" charset="0"/>
                        <a:buChar char="•"/>
                        <a:tabLst>
                          <a:tab pos="267335" algn="l"/>
                        </a:tabLst>
                      </a:pPr>
                      <a:r>
                        <a:rPr lang="en-GB" sz="1600" dirty="0">
                          <a:latin typeface="Arial" panose="020B0604020202020204" pitchFamily="34" charset="0"/>
                          <a:cs typeface="Arial" panose="020B0604020202020204" pitchFamily="34" charset="0"/>
                        </a:rPr>
                        <a:t>Integration issues</a:t>
                      </a:r>
                    </a:p>
                    <a:p>
                      <a:pPr marL="1326515" lvl="2" indent="-400050">
                        <a:spcBef>
                          <a:spcPts val="520"/>
                        </a:spcBef>
                        <a:buFont typeface="Arial" panose="020B0604020202020204" pitchFamily="34" charset="0"/>
                        <a:buChar char="•"/>
                        <a:tabLst>
                          <a:tab pos="267335" algn="l"/>
                        </a:tabLst>
                      </a:pPr>
                      <a:r>
                        <a:rPr lang="en-GB" sz="1600" dirty="0">
                          <a:latin typeface="Arial" panose="020B0604020202020204" pitchFamily="34" charset="0"/>
                          <a:cs typeface="Arial" panose="020B0604020202020204" pitchFamily="34" charset="0"/>
                        </a:rPr>
                        <a:t>Trust issues</a:t>
                      </a:r>
                      <a:endParaRPr lang="en-DE"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96304415"/>
                  </a:ext>
                </a:extLst>
              </a:tr>
            </a:tbl>
          </a:graphicData>
        </a:graphic>
      </p:graphicFrame>
    </p:spTree>
    <p:extLst>
      <p:ext uri="{BB962C8B-B14F-4D97-AF65-F5344CB8AC3E}">
        <p14:creationId xmlns:p14="http://schemas.microsoft.com/office/powerpoint/2010/main" val="1339898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29280" cy="382156"/>
          </a:xfrm>
          <a:prstGeom prst="rect">
            <a:avLst/>
          </a:prstGeom>
        </p:spPr>
        <p:txBody>
          <a:bodyPr vert="horz" wrap="square" lIns="0" tIns="12700" rIns="0" bIns="0" rtlCol="0">
            <a:spAutoFit/>
          </a:bodyPr>
          <a:lstStyle/>
          <a:p>
            <a:pPr marL="12700">
              <a:spcBef>
                <a:spcPts val="1670"/>
              </a:spcBef>
              <a:tabLst>
                <a:tab pos="354965" algn="l"/>
                <a:tab pos="355600" algn="l"/>
              </a:tabLst>
            </a:pPr>
            <a:r>
              <a:rPr lang="en-GB" spc="-5" dirty="0"/>
              <a:t>Findings – RQ2</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16</a:t>
            </a:fld>
            <a:endParaRPr dirty="0"/>
          </a:p>
        </p:txBody>
      </p:sp>
      <p:sp>
        <p:nvSpPr>
          <p:cNvPr id="3" name="object 3"/>
          <p:cNvSpPr txBox="1"/>
          <p:nvPr/>
        </p:nvSpPr>
        <p:spPr>
          <a:xfrm>
            <a:off x="864024" y="956448"/>
            <a:ext cx="8935085" cy="1851789"/>
          </a:xfrm>
          <a:prstGeom prst="rect">
            <a:avLst/>
          </a:prstGeom>
        </p:spPr>
        <p:txBody>
          <a:bodyPr vert="horz" wrap="square" lIns="0" tIns="66040" rIns="0" bIns="0" rtlCol="0">
            <a:spAutoFit/>
          </a:bodyPr>
          <a:lstStyle/>
          <a:p>
            <a:pPr marL="297815" indent="-285750">
              <a:lnSpc>
                <a:spcPct val="100000"/>
              </a:lnSpc>
              <a:spcBef>
                <a:spcPts val="520"/>
              </a:spcBef>
              <a:buFont typeface="Arial" panose="020B0604020202020204" pitchFamily="34" charset="0"/>
              <a:buChar char="•"/>
              <a:tabLst>
                <a:tab pos="267335" algn="l"/>
              </a:tabLst>
            </a:pPr>
            <a:r>
              <a:rPr lang="en-US" b="1" dirty="0">
                <a:latin typeface="Arial"/>
                <a:cs typeface="Arial"/>
              </a:rPr>
              <a:t>RQ2 - </a:t>
            </a:r>
            <a:r>
              <a:rPr lang="en-US" dirty="0">
                <a:latin typeface="Arial"/>
                <a:cs typeface="Arial"/>
              </a:rPr>
              <a:t>Which are state-of-the-art NLG approaches in the literature and practice for data-to-text generation of time-series data?</a:t>
            </a:r>
            <a:br>
              <a:rPr lang="en-US" sz="1600" dirty="0">
                <a:latin typeface="Arial"/>
                <a:cs typeface="Arial"/>
              </a:rPr>
            </a:br>
            <a:br>
              <a:rPr lang="en-US" sz="1600" dirty="0">
                <a:latin typeface="Arial"/>
                <a:cs typeface="Arial"/>
              </a:rPr>
            </a:br>
            <a:br>
              <a:rPr lang="en-US" sz="1600" dirty="0">
                <a:latin typeface="Arial"/>
                <a:cs typeface="Arial"/>
              </a:rPr>
            </a:br>
            <a:br>
              <a:rPr lang="en-US" sz="1600" dirty="0">
                <a:latin typeface="Arial"/>
                <a:cs typeface="Arial"/>
              </a:rPr>
            </a:br>
            <a:br>
              <a:rPr lang="en-US" sz="1600" dirty="0">
                <a:latin typeface="Arial"/>
                <a:cs typeface="Arial"/>
              </a:rPr>
            </a:br>
            <a:endParaRPr sz="1600" dirty="0">
              <a:latin typeface="Arial"/>
              <a:cs typeface="Arial"/>
            </a:endParaRPr>
          </a:p>
        </p:txBody>
      </p:sp>
      <p:graphicFrame>
        <p:nvGraphicFramePr>
          <p:cNvPr id="7" name="Table 12">
            <a:extLst>
              <a:ext uri="{FF2B5EF4-FFF2-40B4-BE49-F238E27FC236}">
                <a16:creationId xmlns:a16="http://schemas.microsoft.com/office/drawing/2014/main" id="{0D970A78-BE3D-4FED-B49B-ADE9297E70AD}"/>
              </a:ext>
            </a:extLst>
          </p:cNvPr>
          <p:cNvGraphicFramePr>
            <a:graphicFrameLocks noGrp="1"/>
          </p:cNvGraphicFramePr>
          <p:nvPr>
            <p:extLst>
              <p:ext uri="{D42A27DB-BD31-4B8C-83A1-F6EECF244321}">
                <p14:modId xmlns:p14="http://schemas.microsoft.com/office/powerpoint/2010/main" val="2623343785"/>
              </p:ext>
            </p:extLst>
          </p:nvPr>
        </p:nvGraphicFramePr>
        <p:xfrm>
          <a:off x="1143000" y="1752600"/>
          <a:ext cx="9677400" cy="4899778"/>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843813968"/>
                    </a:ext>
                  </a:extLst>
                </a:gridCol>
                <a:gridCol w="3276600">
                  <a:extLst>
                    <a:ext uri="{9D8B030D-6E8A-4147-A177-3AD203B41FA5}">
                      <a16:colId xmlns:a16="http://schemas.microsoft.com/office/drawing/2014/main" val="2443780038"/>
                    </a:ext>
                  </a:extLst>
                </a:gridCol>
                <a:gridCol w="3352800">
                  <a:extLst>
                    <a:ext uri="{9D8B030D-6E8A-4147-A177-3AD203B41FA5}">
                      <a16:colId xmlns:a16="http://schemas.microsoft.com/office/drawing/2014/main" val="1004326992"/>
                    </a:ext>
                  </a:extLst>
                </a:gridCol>
              </a:tblGrid>
              <a:tr h="457200">
                <a:tc>
                  <a:txBody>
                    <a:bodyPr/>
                    <a:lstStyle/>
                    <a:p>
                      <a:pPr algn="ctr"/>
                      <a:r>
                        <a:rPr lang="en-GB" sz="1600" dirty="0">
                          <a:latin typeface="Arial" panose="020B0604020202020204" pitchFamily="34" charset="0"/>
                          <a:cs typeface="Arial" panose="020B0604020202020204" pitchFamily="34" charset="0"/>
                        </a:rPr>
                        <a:t>Template based</a:t>
                      </a:r>
                      <a:endParaRPr lang="en-DE" sz="1600"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dirty="0">
                          <a:latin typeface="Arial" panose="020B0604020202020204" pitchFamily="34" charset="0"/>
                          <a:cs typeface="Arial" panose="020B0604020202020204" pitchFamily="34" charset="0"/>
                        </a:rPr>
                        <a:t>Rule-based</a:t>
                      </a:r>
                      <a:endParaRPr lang="en-DE" sz="1600" dirty="0">
                        <a:latin typeface="Arial" panose="020B0604020202020204" pitchFamily="34" charset="0"/>
                        <a:cs typeface="Arial" panose="020B0604020202020204" pitchFamily="34" charset="0"/>
                      </a:endParaRPr>
                    </a:p>
                  </a:txBody>
                  <a:tcPr>
                    <a:solidFill>
                      <a:schemeClr val="tx2">
                        <a:lumMod val="20000"/>
                        <a:lumOff val="80000"/>
                      </a:schemeClr>
                    </a:solidFill>
                  </a:tcPr>
                </a:tc>
                <a:tc>
                  <a:txBody>
                    <a:bodyPr/>
                    <a:lstStyle/>
                    <a:p>
                      <a:pPr algn="ctr"/>
                      <a:r>
                        <a:rPr lang="en-GB" sz="1600" dirty="0">
                          <a:latin typeface="Arial" panose="020B0604020202020204" pitchFamily="34" charset="0"/>
                          <a:cs typeface="Arial" panose="020B0604020202020204" pitchFamily="34" charset="0"/>
                        </a:rPr>
                        <a:t>Machine learning-based</a:t>
                      </a:r>
                      <a:endParaRPr lang="en-DE" sz="1600" dirty="0">
                        <a:latin typeface="Arial" panose="020B0604020202020204" pitchFamily="34" charset="0"/>
                        <a:cs typeface="Arial" panose="020B0604020202020204" pitchFamily="34" charset="0"/>
                      </a:endParaRPr>
                    </a:p>
                  </a:txBody>
                  <a:tcPr>
                    <a:solidFill>
                      <a:schemeClr val="tx2">
                        <a:lumMod val="20000"/>
                        <a:lumOff val="80000"/>
                      </a:schemeClr>
                    </a:solidFill>
                  </a:tcPr>
                </a:tc>
                <a:extLst>
                  <a:ext uri="{0D108BD9-81ED-4DB2-BD59-A6C34878D82A}">
                    <a16:rowId xmlns:a16="http://schemas.microsoft.com/office/drawing/2014/main" val="2301628376"/>
                  </a:ext>
                </a:extLst>
              </a:tr>
              <a:tr h="106498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Pre-defined templates</a:t>
                      </a:r>
                      <a:br>
                        <a:rPr lang="en-GB" sz="1200" dirty="0">
                          <a:latin typeface="Arial" panose="020B0604020202020204" pitchFamily="34" charset="0"/>
                          <a:cs typeface="Arial" panose="020B0604020202020204" pitchFamily="34" charset="0"/>
                        </a:rPr>
                      </a:br>
                      <a:br>
                        <a:rPr lang="en-GB"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Fill-in-the-gap approach</a:t>
                      </a:r>
                      <a:endParaRPr lang="en-DE" sz="1200" dirty="0">
                        <a:latin typeface="Arial" panose="020B0604020202020204" pitchFamily="34" charset="0"/>
                        <a:cs typeface="Arial" panose="020B0604020202020204" pitchFamily="34" charset="0"/>
                      </a:endParaRPr>
                    </a:p>
                    <a:p>
                      <a:pPr algn="l"/>
                      <a:endParaRPr lang="en-DE" sz="1200" dirty="0">
                        <a:latin typeface="Arial" panose="020B0604020202020204" pitchFamily="34" charset="0"/>
                        <a:cs typeface="Arial" panose="020B0604020202020204" pitchFamily="34" charset="0"/>
                      </a:endParaRPr>
                    </a:p>
                  </a:txBody>
                  <a:tcPr/>
                </a:tc>
                <a:tc>
                  <a:txBody>
                    <a:bodyPr/>
                    <a:lstStyle/>
                    <a:p>
                      <a:pPr algn="l"/>
                      <a:r>
                        <a:rPr lang="en-GB" sz="1200" b="0" i="0" u="none" strike="noStrike" baseline="0" dirty="0">
                          <a:solidFill>
                            <a:schemeClr val="dk1"/>
                          </a:solidFill>
                          <a:latin typeface="Arial" panose="020B0604020202020204" pitchFamily="34" charset="0"/>
                          <a:ea typeface="+mn-ea"/>
                          <a:cs typeface="Arial" panose="020B0604020202020204" pitchFamily="34" charset="0"/>
                        </a:rPr>
                        <a:t>Add conditional checks and</a:t>
                      </a:r>
                    </a:p>
                    <a:p>
                      <a:pPr marL="0" marR="0" lvl="0" indent="0" algn="l" defTabSz="914400" eaLnBrk="1" fontAlgn="auto" latinLnBrk="0" hangingPunct="1">
                        <a:lnSpc>
                          <a:spcPct val="100000"/>
                        </a:lnSpc>
                        <a:spcBef>
                          <a:spcPts val="0"/>
                        </a:spcBef>
                        <a:spcAft>
                          <a:spcPts val="0"/>
                        </a:spcAft>
                        <a:buClrTx/>
                        <a:buSzTx/>
                        <a:buFontTx/>
                        <a:buNone/>
                        <a:tabLst/>
                        <a:defRPr/>
                      </a:pPr>
                      <a:r>
                        <a:rPr lang="en-GB" sz="1200" b="0" i="0" u="none" strike="noStrike" baseline="0" dirty="0">
                          <a:solidFill>
                            <a:schemeClr val="dk1"/>
                          </a:solidFill>
                          <a:latin typeface="Arial" panose="020B0604020202020204" pitchFamily="34" charset="0"/>
                          <a:ea typeface="+mn-ea"/>
                          <a:cs typeface="Arial" panose="020B0604020202020204" pitchFamily="34" charset="0"/>
                        </a:rPr>
                        <a:t>grammatical rules</a:t>
                      </a:r>
                      <a:br>
                        <a:rPr lang="en-GB" sz="1200" b="0" i="0" u="none" strike="noStrike" baseline="0" dirty="0">
                          <a:solidFill>
                            <a:schemeClr val="dk1"/>
                          </a:solidFill>
                          <a:latin typeface="Arial" panose="020B0604020202020204" pitchFamily="34" charset="0"/>
                          <a:ea typeface="+mn-ea"/>
                          <a:cs typeface="Arial" panose="020B0604020202020204" pitchFamily="34" charset="0"/>
                        </a:rPr>
                      </a:br>
                      <a:br>
                        <a:rPr lang="en-GB" sz="1200" b="0" i="0" u="none" strike="noStrike" baseline="0" dirty="0">
                          <a:solidFill>
                            <a:schemeClr val="dk1"/>
                          </a:solidFill>
                          <a:latin typeface="Arial" panose="020B0604020202020204" pitchFamily="34" charset="0"/>
                          <a:ea typeface="+mn-ea"/>
                          <a:cs typeface="Arial" panose="020B0604020202020204" pitchFamily="34" charset="0"/>
                        </a:rPr>
                      </a:br>
                      <a:r>
                        <a:rPr lang="en-GB" sz="1200" b="0" i="0" u="none" strike="noStrike" baseline="0" dirty="0">
                          <a:solidFill>
                            <a:schemeClr val="dk1"/>
                          </a:solidFill>
                          <a:latin typeface="Arial" panose="020B0604020202020204" pitchFamily="34" charset="0"/>
                          <a:ea typeface="+mn-ea"/>
                          <a:cs typeface="Arial" panose="020B0604020202020204" pitchFamily="34" charset="0"/>
                        </a:rPr>
                        <a:t>Generation patterns are coded manually</a:t>
                      </a:r>
                      <a:endParaRPr lang="en-DE" sz="1200" dirty="0">
                        <a:latin typeface="Arial" panose="020B0604020202020204" pitchFamily="34" charset="0"/>
                        <a:cs typeface="Arial" panose="020B0604020202020204" pitchFamily="34" charset="0"/>
                      </a:endParaRP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b="0" i="0" u="none" strike="noStrike" baseline="0" dirty="0">
                          <a:solidFill>
                            <a:schemeClr val="dk1"/>
                          </a:solidFill>
                          <a:latin typeface="Arial" panose="020B0604020202020204" pitchFamily="34" charset="0"/>
                          <a:ea typeface="+mn-ea"/>
                          <a:cs typeface="Arial" panose="020B0604020202020204" pitchFamily="34" charset="0"/>
                        </a:rPr>
                        <a:t>Fully data-driven NLG approach</a:t>
                      </a:r>
                      <a:br>
                        <a:rPr lang="en-GB" sz="1200" b="0" i="0" u="none" strike="noStrike" baseline="0" dirty="0">
                          <a:solidFill>
                            <a:schemeClr val="dk1"/>
                          </a:solidFill>
                          <a:latin typeface="Arial" panose="020B0604020202020204" pitchFamily="34" charset="0"/>
                          <a:ea typeface="+mn-ea"/>
                          <a:cs typeface="Arial" panose="020B0604020202020204" pitchFamily="34" charset="0"/>
                        </a:rPr>
                      </a:br>
                      <a:br>
                        <a:rPr lang="en-GB" sz="1200" b="0" i="0" u="none" strike="noStrike" baseline="0" dirty="0">
                          <a:solidFill>
                            <a:schemeClr val="dk1"/>
                          </a:solidFill>
                          <a:latin typeface="Arial" panose="020B0604020202020204" pitchFamily="34" charset="0"/>
                          <a:ea typeface="+mn-ea"/>
                          <a:cs typeface="Arial" panose="020B0604020202020204" pitchFamily="34" charset="0"/>
                        </a:rPr>
                      </a:br>
                      <a:r>
                        <a:rPr lang="en-US" sz="1200" b="0" i="0" u="none" strike="noStrike" baseline="0" dirty="0">
                          <a:solidFill>
                            <a:schemeClr val="dk1"/>
                          </a:solidFill>
                          <a:latin typeface="Arial" panose="020B0604020202020204" pitchFamily="34" charset="0"/>
                          <a:ea typeface="+mn-ea"/>
                          <a:cs typeface="Arial" panose="020B0604020202020204" pitchFamily="34" charset="0"/>
                        </a:rPr>
                        <a:t>Generation patterns are learned from a training corpus</a:t>
                      </a:r>
                      <a:endParaRPr lang="en-DE" sz="1200" dirty="0">
                        <a:latin typeface="Arial" panose="020B0604020202020204" pitchFamily="34" charset="0"/>
                        <a:cs typeface="Arial" panose="020B0604020202020204" pitchFamily="34" charset="0"/>
                      </a:endParaRPr>
                    </a:p>
                    <a:p>
                      <a:pPr algn="l"/>
                      <a:endParaRPr lang="en-DE"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87266951"/>
                  </a:ext>
                </a:extLst>
              </a:tr>
              <a:tr h="1457351">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solidFill>
                            <a:srgbClr val="00B050"/>
                          </a:solidFill>
                          <a:latin typeface="Arial" panose="020B0604020202020204" pitchFamily="34" charset="0"/>
                          <a:cs typeface="Arial" panose="020B0604020202020204" pitchFamily="34" charset="0"/>
                        </a:rPr>
                        <a:t>Easy to use and implement</a:t>
                      </a:r>
                      <a:br>
                        <a:rPr lang="en-GB" sz="1200" dirty="0">
                          <a:solidFill>
                            <a:srgbClr val="00B050"/>
                          </a:solidFill>
                          <a:latin typeface="Arial" panose="020B0604020202020204" pitchFamily="34" charset="0"/>
                          <a:cs typeface="Arial" panose="020B0604020202020204" pitchFamily="34" charset="0"/>
                        </a:rPr>
                      </a:br>
                      <a:br>
                        <a:rPr lang="en-GB" sz="1200" dirty="0">
                          <a:solidFill>
                            <a:srgbClr val="00B050"/>
                          </a:solidFill>
                          <a:latin typeface="Arial" panose="020B0604020202020204" pitchFamily="34" charset="0"/>
                          <a:cs typeface="Arial" panose="020B0604020202020204" pitchFamily="34" charset="0"/>
                        </a:rPr>
                      </a:br>
                      <a:r>
                        <a:rPr lang="en-GB" sz="1200" dirty="0">
                          <a:solidFill>
                            <a:srgbClr val="00B050"/>
                          </a:solidFill>
                          <a:latin typeface="Arial" panose="020B0604020202020204" pitchFamily="34" charset="0"/>
                          <a:cs typeface="Arial" panose="020B0604020202020204" pitchFamily="34" charset="0"/>
                        </a:rPr>
                        <a:t>Cost-effective</a:t>
                      </a:r>
                      <a:endParaRPr lang="en-DE" sz="1200" dirty="0">
                        <a:solidFill>
                          <a:srgbClr val="00B050"/>
                        </a:solidFill>
                        <a:latin typeface="Arial" panose="020B0604020202020204" pitchFamily="34" charset="0"/>
                        <a:cs typeface="Arial" panose="020B0604020202020204" pitchFamily="34" charset="0"/>
                      </a:endParaRPr>
                    </a:p>
                    <a:p>
                      <a:pPr algn="l"/>
                      <a:endParaRPr lang="en-DE" sz="1200" dirty="0">
                        <a:solidFill>
                          <a:srgbClr val="00B050"/>
                        </a:solidFill>
                        <a:latin typeface="Arial" panose="020B0604020202020204" pitchFamily="34" charset="0"/>
                        <a:cs typeface="Arial" panose="020B0604020202020204" pitchFamily="34" charset="0"/>
                      </a:endParaRP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solidFill>
                            <a:srgbClr val="00B050"/>
                          </a:solidFill>
                          <a:latin typeface="Arial" panose="020B0604020202020204" pitchFamily="34" charset="0"/>
                          <a:cs typeface="Arial" panose="020B0604020202020204" pitchFamily="34" charset="0"/>
                        </a:rPr>
                        <a:t>Flexible</a:t>
                      </a:r>
                      <a:br>
                        <a:rPr lang="en-GB" sz="1200" dirty="0">
                          <a:solidFill>
                            <a:srgbClr val="00B050"/>
                          </a:solidFill>
                          <a:latin typeface="Arial" panose="020B0604020202020204" pitchFamily="34" charset="0"/>
                          <a:cs typeface="Arial" panose="020B0604020202020204" pitchFamily="34" charset="0"/>
                        </a:rPr>
                      </a:br>
                      <a:br>
                        <a:rPr lang="en-GB" sz="1200" dirty="0">
                          <a:solidFill>
                            <a:srgbClr val="00B050"/>
                          </a:solidFill>
                          <a:latin typeface="Arial" panose="020B0604020202020204" pitchFamily="34" charset="0"/>
                          <a:cs typeface="Arial" panose="020B0604020202020204" pitchFamily="34" charset="0"/>
                        </a:rPr>
                      </a:br>
                      <a:r>
                        <a:rPr lang="en-GB" sz="1200" dirty="0">
                          <a:solidFill>
                            <a:srgbClr val="00B050"/>
                          </a:solidFill>
                          <a:latin typeface="Arial" panose="020B0604020202020204" pitchFamily="34" charset="0"/>
                          <a:cs typeface="Arial" panose="020B0604020202020204" pitchFamily="34" charset="0"/>
                        </a:rPr>
                        <a:t>More variations and better text quality</a:t>
                      </a:r>
                      <a:endParaRPr lang="en-DE" sz="1200" dirty="0">
                        <a:solidFill>
                          <a:srgbClr val="00B050"/>
                        </a:solidFill>
                        <a:latin typeface="Arial" panose="020B0604020202020204" pitchFamily="34" charset="0"/>
                        <a:cs typeface="Arial"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br>
                        <a:rPr lang="en-GB" sz="1200" dirty="0">
                          <a:solidFill>
                            <a:srgbClr val="00B050"/>
                          </a:solidFill>
                          <a:latin typeface="Arial" panose="020B0604020202020204" pitchFamily="34" charset="0"/>
                          <a:cs typeface="Arial" panose="020B0604020202020204" pitchFamily="34" charset="0"/>
                        </a:rPr>
                      </a:br>
                      <a:r>
                        <a:rPr lang="en-GB" sz="1200" dirty="0">
                          <a:solidFill>
                            <a:srgbClr val="00B050"/>
                          </a:solidFill>
                          <a:latin typeface="Arial" panose="020B0604020202020204" pitchFamily="34" charset="0"/>
                          <a:cs typeface="Arial" panose="020B0604020202020204" pitchFamily="34" charset="0"/>
                        </a:rPr>
                        <a:t>Less time for development compared to ML-based</a:t>
                      </a: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solidFill>
                            <a:srgbClr val="00B050"/>
                          </a:solidFill>
                          <a:latin typeface="Arial" panose="020B0604020202020204" pitchFamily="34" charset="0"/>
                          <a:cs typeface="Arial" panose="020B0604020202020204" pitchFamily="34" charset="0"/>
                        </a:rPr>
                        <a:t>More adaptable to domain changes</a:t>
                      </a:r>
                      <a:br>
                        <a:rPr lang="en-GB" sz="1200" dirty="0">
                          <a:solidFill>
                            <a:srgbClr val="00B050"/>
                          </a:solidFill>
                          <a:latin typeface="Arial" panose="020B0604020202020204" pitchFamily="34" charset="0"/>
                          <a:cs typeface="Arial" panose="020B0604020202020204" pitchFamily="34" charset="0"/>
                        </a:rPr>
                      </a:br>
                      <a:br>
                        <a:rPr lang="en-GB" sz="1200" dirty="0">
                          <a:solidFill>
                            <a:srgbClr val="00B050"/>
                          </a:solidFill>
                          <a:latin typeface="Arial" panose="020B0604020202020204" pitchFamily="34" charset="0"/>
                          <a:cs typeface="Arial" panose="020B0604020202020204" pitchFamily="34" charset="0"/>
                        </a:rPr>
                      </a:br>
                      <a:r>
                        <a:rPr lang="en-GB" sz="1200" dirty="0">
                          <a:solidFill>
                            <a:srgbClr val="00B050"/>
                          </a:solidFill>
                          <a:latin typeface="Arial" panose="020B0604020202020204" pitchFamily="34" charset="0"/>
                          <a:cs typeface="Arial" panose="020B0604020202020204" pitchFamily="34" charset="0"/>
                        </a:rPr>
                        <a:t>Best suited for complex data sets and multiple domain use-cases</a:t>
                      </a:r>
                      <a:endParaRPr lang="en-DE" sz="1200" dirty="0">
                        <a:solidFill>
                          <a:srgbClr val="00B050"/>
                        </a:solidFill>
                        <a:latin typeface="Arial" panose="020B0604020202020204" pitchFamily="34" charset="0"/>
                        <a:cs typeface="Arial" panose="020B0604020202020204" pitchFamily="34" charset="0"/>
                      </a:endParaRPr>
                    </a:p>
                    <a:p>
                      <a:pPr algn="l"/>
                      <a:endParaRPr lang="en-GB" sz="1200" dirty="0">
                        <a:solidFill>
                          <a:srgbClr val="00B05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90333191"/>
                  </a:ext>
                </a:extLst>
              </a:tr>
              <a:tr h="1836302">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solidFill>
                            <a:srgbClr val="FF0000"/>
                          </a:solidFill>
                          <a:latin typeface="Arial" panose="020B0604020202020204" pitchFamily="34" charset="0"/>
                          <a:cs typeface="Arial" panose="020B0604020202020204" pitchFamily="34" charset="0"/>
                        </a:rPr>
                        <a:t>Static</a:t>
                      </a:r>
                      <a:br>
                        <a:rPr lang="en-GB" sz="1200" dirty="0">
                          <a:solidFill>
                            <a:srgbClr val="FF0000"/>
                          </a:solidFill>
                          <a:latin typeface="Arial" panose="020B0604020202020204" pitchFamily="34" charset="0"/>
                          <a:cs typeface="Arial" panose="020B0604020202020204" pitchFamily="34" charset="0"/>
                        </a:rPr>
                      </a:br>
                      <a:br>
                        <a:rPr lang="en-GB" sz="1200" dirty="0">
                          <a:solidFill>
                            <a:srgbClr val="FF0000"/>
                          </a:solidFill>
                          <a:latin typeface="Arial" panose="020B0604020202020204" pitchFamily="34" charset="0"/>
                          <a:cs typeface="Arial" panose="020B0604020202020204" pitchFamily="34" charset="0"/>
                        </a:rPr>
                      </a:br>
                      <a:r>
                        <a:rPr lang="en-GB" sz="1200" dirty="0">
                          <a:solidFill>
                            <a:srgbClr val="FF0000"/>
                          </a:solidFill>
                          <a:latin typeface="Arial" panose="020B0604020202020204" pitchFamily="34" charset="0"/>
                          <a:cs typeface="Arial" panose="020B0604020202020204" pitchFamily="34" charset="0"/>
                        </a:rPr>
                        <a:t>Lack flexibility</a:t>
                      </a:r>
                      <a:endParaRPr lang="en-DE" sz="1200" dirty="0">
                        <a:solidFill>
                          <a:srgbClr val="FF0000"/>
                        </a:solidFill>
                        <a:latin typeface="Arial" panose="020B0604020202020204" pitchFamily="34" charset="0"/>
                        <a:cs typeface="Arial" panose="020B0604020202020204" pitchFamily="34" charset="0"/>
                      </a:endParaRPr>
                    </a:p>
                    <a:p>
                      <a:pPr algn="l"/>
                      <a:endParaRPr lang="en-DE" sz="1200" dirty="0">
                        <a:solidFill>
                          <a:srgbClr val="FF0000"/>
                        </a:solidFill>
                        <a:latin typeface="Arial" panose="020B0604020202020204" pitchFamily="34" charset="0"/>
                        <a:cs typeface="Arial" panose="020B0604020202020204" pitchFamily="34" charset="0"/>
                      </a:endParaRP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200" dirty="0">
                          <a:solidFill>
                            <a:srgbClr val="FF0000"/>
                          </a:solidFill>
                          <a:latin typeface="Arial" panose="020B0604020202020204" pitchFamily="34" charset="0"/>
                          <a:ea typeface="+mn-ea"/>
                          <a:cs typeface="Arial" panose="020B0604020202020204" pitchFamily="34" charset="0"/>
                        </a:rPr>
                        <a:t>Difficult to manage and implement when the data sets are huge and complex</a:t>
                      </a:r>
                    </a:p>
                    <a:p>
                      <a:pPr algn="l"/>
                      <a:br>
                        <a:rPr lang="en-GB" sz="1200" dirty="0">
                          <a:solidFill>
                            <a:srgbClr val="92D050"/>
                          </a:solidFill>
                          <a:latin typeface="Arial" panose="020B0604020202020204" pitchFamily="34" charset="0"/>
                          <a:cs typeface="Arial" panose="020B0604020202020204" pitchFamily="34" charset="0"/>
                        </a:rPr>
                      </a:br>
                      <a:r>
                        <a:rPr lang="en-GB" sz="1200" dirty="0">
                          <a:solidFill>
                            <a:srgbClr val="FF0000"/>
                          </a:solidFill>
                          <a:latin typeface="Arial" panose="020B0604020202020204" pitchFamily="34" charset="0"/>
                          <a:cs typeface="Arial" panose="020B0604020202020204" pitchFamily="34" charset="0"/>
                        </a:rPr>
                        <a:t>Cannot adapt to domain changes</a:t>
                      </a:r>
                    </a:p>
                    <a:p>
                      <a:pPr marL="0" marR="0" lvl="0" indent="0" algn="l" defTabSz="914400" eaLnBrk="1" fontAlgn="auto" latinLnBrk="0" hangingPunct="1">
                        <a:lnSpc>
                          <a:spcPct val="100000"/>
                        </a:lnSpc>
                        <a:spcBef>
                          <a:spcPts val="0"/>
                        </a:spcBef>
                        <a:spcAft>
                          <a:spcPts val="0"/>
                        </a:spcAft>
                        <a:buClrTx/>
                        <a:buSzTx/>
                        <a:buFontTx/>
                        <a:buNone/>
                        <a:tabLst/>
                        <a:defRPr/>
                      </a:pPr>
                      <a:endParaRPr lang="en-GB" sz="1200" dirty="0">
                        <a:solidFill>
                          <a:srgbClr val="92D050"/>
                        </a:solidFill>
                        <a:latin typeface="Arial" panose="020B0604020202020204" pitchFamily="34" charset="0"/>
                        <a:cs typeface="Arial" panose="020B0604020202020204" pitchFamily="34" charset="0"/>
                      </a:endParaRP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solidFill>
                            <a:srgbClr val="FF0000"/>
                          </a:solidFill>
                          <a:latin typeface="Arial" panose="020B0604020202020204" pitchFamily="34" charset="0"/>
                          <a:cs typeface="Arial" panose="020B0604020202020204" pitchFamily="34" charset="0"/>
                        </a:rPr>
                        <a:t>Cost of preparing data and knowledge base is comparatively higher</a:t>
                      </a:r>
                      <a:br>
                        <a:rPr lang="en-GB" sz="1200" dirty="0">
                          <a:solidFill>
                            <a:srgbClr val="FF0000"/>
                          </a:solidFill>
                          <a:latin typeface="Arial" panose="020B0604020202020204" pitchFamily="34" charset="0"/>
                          <a:cs typeface="Arial" panose="020B0604020202020204" pitchFamily="34" charset="0"/>
                        </a:rPr>
                      </a:br>
                      <a:br>
                        <a:rPr lang="en-GB" sz="1200" dirty="0">
                          <a:solidFill>
                            <a:srgbClr val="FF0000"/>
                          </a:solidFill>
                          <a:latin typeface="Arial" panose="020B0604020202020204" pitchFamily="34" charset="0"/>
                          <a:cs typeface="Arial" panose="020B0604020202020204" pitchFamily="34" charset="0"/>
                        </a:rPr>
                      </a:br>
                      <a:r>
                        <a:rPr lang="en-GB" sz="1200" dirty="0">
                          <a:solidFill>
                            <a:srgbClr val="FF0000"/>
                          </a:solidFill>
                          <a:latin typeface="Arial" panose="020B0604020202020204" pitchFamily="34" charset="0"/>
                          <a:cs typeface="Arial" panose="020B0604020202020204" pitchFamily="34" charset="0"/>
                        </a:rPr>
                        <a:t>Text quality is lower compared to other approaches</a:t>
                      </a:r>
                      <a:br>
                        <a:rPr lang="en-GB" sz="1200" dirty="0">
                          <a:solidFill>
                            <a:srgbClr val="FF0000"/>
                          </a:solidFill>
                          <a:latin typeface="Arial" panose="020B0604020202020204" pitchFamily="34" charset="0"/>
                          <a:cs typeface="Arial" panose="020B0604020202020204" pitchFamily="34" charset="0"/>
                        </a:rPr>
                      </a:br>
                      <a:br>
                        <a:rPr lang="en-GB" sz="1200" dirty="0">
                          <a:solidFill>
                            <a:srgbClr val="FF0000"/>
                          </a:solidFill>
                          <a:latin typeface="Arial" panose="020B0604020202020204" pitchFamily="34" charset="0"/>
                          <a:cs typeface="Arial" panose="020B0604020202020204" pitchFamily="34" charset="0"/>
                        </a:rPr>
                      </a:br>
                      <a:r>
                        <a:rPr lang="en-GB" sz="1200" dirty="0">
                          <a:solidFill>
                            <a:srgbClr val="FF0000"/>
                          </a:solidFill>
                          <a:latin typeface="Arial" panose="020B0604020202020204" pitchFamily="34" charset="0"/>
                          <a:cs typeface="Arial" panose="020B0604020202020204" pitchFamily="34" charset="0"/>
                        </a:rPr>
                        <a:t>Time and effort required for implementation is much higher</a:t>
                      </a:r>
                      <a:endParaRPr lang="en-DE" sz="1200" dirty="0">
                        <a:solidFill>
                          <a:srgbClr val="FF0000"/>
                        </a:solidFill>
                        <a:latin typeface="Arial" panose="020B0604020202020204" pitchFamily="34" charset="0"/>
                        <a:cs typeface="Arial" panose="020B0604020202020204"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GB" sz="1200" dirty="0">
                        <a:solidFill>
                          <a:srgbClr val="FF0000"/>
                        </a:solidFill>
                        <a:latin typeface="Arial" panose="020B0604020202020204" pitchFamily="34" charset="0"/>
                        <a:cs typeface="Arial" panose="020B0604020202020204" pitchFamily="34" charset="0"/>
                      </a:endParaRPr>
                    </a:p>
                    <a:p>
                      <a:pPr algn="l"/>
                      <a:endParaRPr lang="en-DE" sz="120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4061616"/>
                  </a:ext>
                </a:extLst>
              </a:tr>
            </a:tbl>
          </a:graphicData>
        </a:graphic>
      </p:graphicFrame>
    </p:spTree>
    <p:extLst>
      <p:ext uri="{BB962C8B-B14F-4D97-AF65-F5344CB8AC3E}">
        <p14:creationId xmlns:p14="http://schemas.microsoft.com/office/powerpoint/2010/main" val="600451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760" y="2560142"/>
            <a:ext cx="12202160" cy="586105"/>
            <a:chOff x="-4760" y="2560142"/>
            <a:chExt cx="12202160" cy="586105"/>
          </a:xfrm>
        </p:grpSpPr>
        <p:sp>
          <p:nvSpPr>
            <p:cNvPr id="3" name="object 3"/>
            <p:cNvSpPr/>
            <p:nvPr/>
          </p:nvSpPr>
          <p:spPr>
            <a:xfrm>
              <a:off x="1" y="2564899"/>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1" y="2564904"/>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17</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1E5833B8-DCD6-415B-9B7D-01B0F47335E6}"/>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237EF9D4-39BF-46CB-BF37-A0B0DA74F117}"/>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4160264"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spc="-5" dirty="0"/>
              <a:t>Requirement elicitation</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18</a:t>
            </a:fld>
            <a:endParaRPr dirty="0"/>
          </a:p>
        </p:txBody>
      </p:sp>
      <p:sp>
        <p:nvSpPr>
          <p:cNvPr id="3" name="object 3"/>
          <p:cNvSpPr txBox="1"/>
          <p:nvPr/>
        </p:nvSpPr>
        <p:spPr>
          <a:xfrm>
            <a:off x="609600" y="1125924"/>
            <a:ext cx="10034481" cy="5052665"/>
          </a:xfrm>
          <a:prstGeom prst="rect">
            <a:avLst/>
          </a:prstGeom>
        </p:spPr>
        <p:txBody>
          <a:bodyPr vert="horz" wrap="square" lIns="0" tIns="66040" rIns="0" bIns="0" rtlCol="0">
            <a:spAutoFit/>
          </a:bodyPr>
          <a:lstStyle/>
          <a:p>
            <a:pPr marL="12065">
              <a:lnSpc>
                <a:spcPct val="100000"/>
              </a:lnSpc>
              <a:spcBef>
                <a:spcPts val="520"/>
              </a:spcBef>
              <a:tabLst>
                <a:tab pos="266700" algn="l"/>
              </a:tabLst>
            </a:pPr>
            <a:endParaRPr lang="en-GB" dirty="0">
              <a:latin typeface="Arial"/>
              <a:cs typeface="Arial"/>
            </a:endParaRPr>
          </a:p>
          <a:p>
            <a:pPr marL="285750" indent="-285750">
              <a:buFont typeface="Arial" panose="020B0604020202020204" pitchFamily="34" charset="0"/>
              <a:buChar char="•"/>
            </a:pPr>
            <a:r>
              <a:rPr lang="en-GB" spc="-5" dirty="0">
                <a:latin typeface="Arial"/>
                <a:cs typeface="Arial"/>
              </a:rPr>
              <a:t>It is the process of </a:t>
            </a:r>
            <a:r>
              <a:rPr lang="en-US" spc="-5" dirty="0">
                <a:latin typeface="Arial"/>
                <a:cs typeface="Arial"/>
              </a:rPr>
              <a:t>researching and discovering the requirements of a system </a:t>
            </a:r>
            <a:r>
              <a:rPr lang="en-GB" spc="-5" dirty="0">
                <a:latin typeface="Arial"/>
                <a:cs typeface="Arial"/>
              </a:rPr>
              <a:t>from the business stakeholders.</a:t>
            </a:r>
            <a:br>
              <a:rPr lang="en-GB" spc="-5" dirty="0">
                <a:latin typeface="Arial"/>
                <a:cs typeface="Arial"/>
              </a:rPr>
            </a:br>
            <a:endParaRPr lang="en-GB" spc="-5" dirty="0">
              <a:latin typeface="Arial"/>
              <a:cs typeface="Arial"/>
            </a:endParaRPr>
          </a:p>
          <a:p>
            <a:pPr marL="285750" indent="-285750">
              <a:buFont typeface="Arial" panose="020B0604020202020204" pitchFamily="34" charset="0"/>
              <a:buChar char="•"/>
            </a:pPr>
            <a:r>
              <a:rPr lang="en-GB" u="sng" spc="-5" dirty="0">
                <a:latin typeface="Arial"/>
                <a:cs typeface="Arial"/>
              </a:rPr>
              <a:t>Task-based approach</a:t>
            </a:r>
            <a:r>
              <a:rPr lang="en-GB" spc="-5" dirty="0">
                <a:latin typeface="Arial"/>
                <a:cs typeface="Arial"/>
              </a:rPr>
              <a:t> was used for requirement elicitation</a:t>
            </a:r>
            <a:br>
              <a:rPr lang="en-GB" spc="-5" dirty="0">
                <a:latin typeface="Arial"/>
                <a:cs typeface="Arial"/>
              </a:rPr>
            </a:br>
            <a:endParaRPr lang="en-GB" spc="-5" dirty="0">
              <a:latin typeface="Arial"/>
              <a:cs typeface="Arial"/>
            </a:endParaRPr>
          </a:p>
          <a:p>
            <a:pPr marL="285750" indent="-285750">
              <a:buFont typeface="Arial" panose="020B0604020202020204" pitchFamily="34" charset="0"/>
              <a:buChar char="•"/>
            </a:pPr>
            <a:r>
              <a:rPr lang="en-GB" spc="-5" dirty="0">
                <a:latin typeface="Arial"/>
                <a:cs typeface="Arial"/>
              </a:rPr>
              <a:t>Steps involved in requirement elicitation process:</a:t>
            </a:r>
            <a:br>
              <a:rPr lang="en-GB" spc="-5" dirty="0">
                <a:latin typeface="Arial"/>
                <a:cs typeface="Arial"/>
              </a:rPr>
            </a:br>
            <a:endParaRPr lang="en-GB" spc="-5" dirty="0">
              <a:latin typeface="Arial"/>
              <a:cs typeface="Arial"/>
            </a:endParaRPr>
          </a:p>
          <a:p>
            <a:pPr marL="857250" lvl="1" indent="-400050">
              <a:buFont typeface="+mj-lt"/>
              <a:buAutoNum type="romanLcPeriod"/>
            </a:pPr>
            <a:r>
              <a:rPr lang="en-GB" spc="-5" dirty="0">
                <a:latin typeface="Arial"/>
                <a:cs typeface="Arial"/>
              </a:rPr>
              <a:t>Acquiring background knowledge</a:t>
            </a:r>
            <a:br>
              <a:rPr lang="en-GB" spc="-5" dirty="0">
                <a:latin typeface="Arial"/>
                <a:cs typeface="Arial"/>
              </a:rPr>
            </a:br>
            <a:endParaRPr lang="en-GB" spc="-5" dirty="0">
              <a:latin typeface="Arial"/>
              <a:cs typeface="Arial"/>
            </a:endParaRPr>
          </a:p>
          <a:p>
            <a:pPr marL="857250" lvl="1" indent="-400050">
              <a:buFont typeface="+mj-lt"/>
              <a:buAutoNum type="romanLcPeriod"/>
            </a:pPr>
            <a:r>
              <a:rPr lang="en-GB" spc="-5" dirty="0">
                <a:latin typeface="Arial"/>
                <a:cs typeface="Arial"/>
              </a:rPr>
              <a:t>Identifying stakeholders</a:t>
            </a:r>
            <a:br>
              <a:rPr lang="en-GB" spc="-5" dirty="0">
                <a:latin typeface="Arial"/>
                <a:cs typeface="Arial"/>
              </a:rPr>
            </a:br>
            <a:endParaRPr lang="en-GB" spc="-5" dirty="0">
              <a:latin typeface="Arial"/>
              <a:cs typeface="Arial"/>
            </a:endParaRPr>
          </a:p>
          <a:p>
            <a:pPr marL="857250" lvl="1" indent="-400050">
              <a:buFont typeface="+mj-lt"/>
              <a:buAutoNum type="romanLcPeriod"/>
            </a:pPr>
            <a:r>
              <a:rPr lang="en-US" spc="-5" dirty="0">
                <a:latin typeface="Arial"/>
                <a:cs typeface="Arial"/>
              </a:rPr>
              <a:t>Creating a time-series dashboard in Celonis snap application</a:t>
            </a:r>
            <a:br>
              <a:rPr lang="en-US" spc="-5" dirty="0">
                <a:latin typeface="Arial"/>
                <a:cs typeface="Arial"/>
              </a:rPr>
            </a:br>
            <a:endParaRPr lang="en-US" spc="-5" dirty="0">
              <a:latin typeface="Arial"/>
              <a:cs typeface="Arial"/>
            </a:endParaRPr>
          </a:p>
          <a:p>
            <a:pPr marL="857250" lvl="1" indent="-400050">
              <a:buFont typeface="+mj-lt"/>
              <a:buAutoNum type="romanLcPeriod"/>
            </a:pPr>
            <a:r>
              <a:rPr lang="en-GB" spc="-5" dirty="0">
                <a:latin typeface="Arial"/>
                <a:cs typeface="Arial"/>
              </a:rPr>
              <a:t>Conducting task-based interviews with different stakeholders</a:t>
            </a:r>
            <a:br>
              <a:rPr lang="en-GB" spc="-5" dirty="0">
                <a:latin typeface="Arial"/>
                <a:cs typeface="Arial"/>
              </a:rPr>
            </a:br>
            <a:endParaRPr lang="en-GB" spc="-5" dirty="0">
              <a:latin typeface="Arial"/>
              <a:cs typeface="Arial"/>
            </a:endParaRPr>
          </a:p>
          <a:p>
            <a:pPr marL="857250" lvl="1" indent="-400050">
              <a:buFont typeface="+mj-lt"/>
              <a:buAutoNum type="romanLcPeriod"/>
            </a:pPr>
            <a:r>
              <a:rPr lang="en-GB" spc="-5" dirty="0">
                <a:latin typeface="Arial"/>
                <a:cs typeface="Arial"/>
              </a:rPr>
              <a:t>Using results in prototype implementation</a:t>
            </a:r>
            <a:br>
              <a:rPr lang="en-GB" spc="-5" dirty="0">
                <a:latin typeface="Arial"/>
                <a:cs typeface="Arial"/>
              </a:rPr>
            </a:br>
            <a:endParaRPr spc="-5" dirty="0">
              <a:latin typeface="Arial"/>
              <a:cs typeface="Arial"/>
            </a:endParaRPr>
          </a:p>
        </p:txBody>
      </p:sp>
      <p:sp>
        <p:nvSpPr>
          <p:cNvPr id="6" name="Footer Placeholder 3">
            <a:extLst>
              <a:ext uri="{FF2B5EF4-FFF2-40B4-BE49-F238E27FC236}">
                <a16:creationId xmlns:a16="http://schemas.microsoft.com/office/drawing/2014/main" id="{474E46DA-F5DE-41EC-A0CE-B2621BA36939}"/>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034481"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spc="-5" dirty="0"/>
              <a:t>Requirement elicitation : </a:t>
            </a:r>
            <a:r>
              <a:rPr lang="en-US" spc="-5" dirty="0"/>
              <a:t>Creating a time-series dashboard </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19</a:t>
            </a:fld>
            <a:endParaRPr dirty="0"/>
          </a:p>
        </p:txBody>
      </p:sp>
      <p:sp>
        <p:nvSpPr>
          <p:cNvPr id="3" name="object 3"/>
          <p:cNvSpPr txBox="1"/>
          <p:nvPr/>
        </p:nvSpPr>
        <p:spPr>
          <a:xfrm>
            <a:off x="609600" y="1125924"/>
            <a:ext cx="10034481" cy="1728678"/>
          </a:xfrm>
          <a:prstGeom prst="rect">
            <a:avLst/>
          </a:prstGeom>
        </p:spPr>
        <p:txBody>
          <a:bodyPr vert="horz" wrap="square" lIns="0" tIns="66040" rIns="0" bIns="0" rtlCol="0">
            <a:spAutoFit/>
          </a:bodyPr>
          <a:lstStyle/>
          <a:p>
            <a:pPr marL="285750" indent="-285750">
              <a:buFont typeface="Arial" panose="020B0604020202020204" pitchFamily="34" charset="0"/>
              <a:buChar char="•"/>
            </a:pPr>
            <a:r>
              <a:rPr lang="en-US" spc="-5" dirty="0">
                <a:latin typeface="Arial"/>
                <a:cs typeface="Arial"/>
              </a:rPr>
              <a:t>An Electricity consumption analysis dashboard was created in Celonis snap application. </a:t>
            </a:r>
            <a:br>
              <a:rPr lang="en-US" spc="-5" dirty="0">
                <a:latin typeface="Arial"/>
                <a:cs typeface="Arial"/>
              </a:rPr>
            </a:b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The data set used was Electricity consumption time series KPI data </a:t>
            </a:r>
            <a:br>
              <a:rPr lang="en-US" spc="-5" dirty="0">
                <a:latin typeface="Arial"/>
                <a:cs typeface="Arial"/>
              </a:rPr>
            </a:br>
            <a:r>
              <a:rPr lang="en-US" spc="-5" dirty="0">
                <a:latin typeface="Arial"/>
                <a:cs typeface="Arial"/>
              </a:rPr>
              <a:t>( 1st January 2017 to 1st August 2020 ). </a:t>
            </a:r>
            <a:br>
              <a:rPr lang="en-GB" spc="-5" dirty="0">
                <a:latin typeface="Arial"/>
                <a:cs typeface="Arial"/>
              </a:rPr>
            </a:br>
            <a:br>
              <a:rPr lang="en-GB" spc="-5" dirty="0">
                <a:latin typeface="Arial"/>
                <a:cs typeface="Arial"/>
              </a:rPr>
            </a:br>
            <a:endParaRPr spc="-5" dirty="0">
              <a:latin typeface="Arial"/>
              <a:cs typeface="Arial"/>
            </a:endParaRPr>
          </a:p>
        </p:txBody>
      </p:sp>
      <p:pic>
        <p:nvPicPr>
          <p:cNvPr id="8" name="Picture 7" descr="Chart, line chart&#10;&#10;Description automatically generated">
            <a:extLst>
              <a:ext uri="{FF2B5EF4-FFF2-40B4-BE49-F238E27FC236}">
                <a16:creationId xmlns:a16="http://schemas.microsoft.com/office/drawing/2014/main" id="{4A1B0E32-0A24-491D-9B4B-A0EC2A048B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3929" y="2743200"/>
            <a:ext cx="7825821" cy="3352972"/>
          </a:xfrm>
          <a:prstGeom prst="rect">
            <a:avLst/>
          </a:prstGeom>
        </p:spPr>
      </p:pic>
      <p:sp>
        <p:nvSpPr>
          <p:cNvPr id="9" name="Footer Placeholder 3">
            <a:extLst>
              <a:ext uri="{FF2B5EF4-FFF2-40B4-BE49-F238E27FC236}">
                <a16:creationId xmlns:a16="http://schemas.microsoft.com/office/drawing/2014/main" id="{C8BF58F6-8983-4BBF-A5EA-85C621F6C6B9}"/>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2515129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529F9-C9E5-482B-BBC1-FB7D0912370B}"/>
              </a:ext>
            </a:extLst>
          </p:cNvPr>
          <p:cNvSpPr>
            <a:spLocks noGrp="1"/>
          </p:cNvSpPr>
          <p:nvPr>
            <p:ph type="title"/>
          </p:nvPr>
        </p:nvSpPr>
        <p:spPr>
          <a:xfrm>
            <a:off x="334433" y="384312"/>
            <a:ext cx="11486505" cy="369332"/>
          </a:xfrm>
        </p:spPr>
        <p:txBody>
          <a:bodyPr/>
          <a:lstStyle/>
          <a:p>
            <a:pPr algn="l"/>
            <a:r>
              <a:rPr lang="en-US" spc="-5" dirty="0"/>
              <a:t>Partner</a:t>
            </a:r>
          </a:p>
        </p:txBody>
      </p:sp>
      <p:pic>
        <p:nvPicPr>
          <p:cNvPr id="7" name="Picture 6" descr="A close up of a logo&#10;&#10;Description automatically generated">
            <a:extLst>
              <a:ext uri="{FF2B5EF4-FFF2-40B4-BE49-F238E27FC236}">
                <a16:creationId xmlns:a16="http://schemas.microsoft.com/office/drawing/2014/main" id="{AEE85B7F-EA1E-41A3-AA71-53461DABF9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4367" y="1590261"/>
            <a:ext cx="5786635" cy="4439478"/>
          </a:xfrm>
          <a:prstGeom prst="rect">
            <a:avLst/>
          </a:prstGeom>
        </p:spPr>
      </p:pic>
      <p:sp>
        <p:nvSpPr>
          <p:cNvPr id="8" name="Footer Placeholder 3">
            <a:extLst>
              <a:ext uri="{FF2B5EF4-FFF2-40B4-BE49-F238E27FC236}">
                <a16:creationId xmlns:a16="http://schemas.microsoft.com/office/drawing/2014/main" id="{DA0F5CFF-6A2D-457B-8109-9E5481CED800}"/>
              </a:ext>
            </a:extLst>
          </p:cNvPr>
          <p:cNvSpPr txBox="1">
            <a:spLocks/>
          </p:cNvSpPr>
          <p:nvPr/>
        </p:nvSpPr>
        <p:spPr>
          <a:xfrm>
            <a:off x="334433" y="6843496"/>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9" name="object 15">
            <a:extLst>
              <a:ext uri="{FF2B5EF4-FFF2-40B4-BE49-F238E27FC236}">
                <a16:creationId xmlns:a16="http://schemas.microsoft.com/office/drawing/2014/main" id="{688D814D-2557-4681-80A3-A59EF8E1ED31}"/>
              </a:ext>
            </a:extLst>
          </p:cNvPr>
          <p:cNvSpPr txBox="1">
            <a:spLocks noGrp="1"/>
          </p:cNvSpPr>
          <p:nvPr>
            <p:ph type="ftr" sz="quarter" idx="5"/>
          </p:nvPr>
        </p:nvSpPr>
        <p:spPr>
          <a:xfrm>
            <a:off x="11049000" y="6608930"/>
            <a:ext cx="367029" cy="139065"/>
          </a:xfrm>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10" name="object 16">
            <a:extLst>
              <a:ext uri="{FF2B5EF4-FFF2-40B4-BE49-F238E27FC236}">
                <a16:creationId xmlns:a16="http://schemas.microsoft.com/office/drawing/2014/main" id="{0792985D-0D92-4242-B354-6814047FE932}"/>
              </a:ext>
            </a:extLst>
          </p:cNvPr>
          <p:cNvSpPr txBox="1">
            <a:spLocks noGrp="1"/>
          </p:cNvSpPr>
          <p:nvPr>
            <p:ph type="sldNum" sz="quarter" idx="7"/>
          </p:nvPr>
        </p:nvSpPr>
        <p:spPr>
          <a:xfrm>
            <a:off x="11725688" y="6595604"/>
            <a:ext cx="190500" cy="139065"/>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a:t>
            </a:fld>
            <a:endParaRPr dirty="0"/>
          </a:p>
        </p:txBody>
      </p:sp>
    </p:spTree>
    <p:extLst>
      <p:ext uri="{BB962C8B-B14F-4D97-AF65-F5344CB8AC3E}">
        <p14:creationId xmlns:p14="http://schemas.microsoft.com/office/powerpoint/2010/main" val="240448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spc="-5" dirty="0"/>
              <a:t>Requirement elicitation : Conducting task-based interviews</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20</a:t>
            </a:fld>
            <a:endParaRPr dirty="0"/>
          </a:p>
        </p:txBody>
      </p:sp>
      <p:sp>
        <p:nvSpPr>
          <p:cNvPr id="3" name="object 3"/>
          <p:cNvSpPr txBox="1"/>
          <p:nvPr/>
        </p:nvSpPr>
        <p:spPr>
          <a:xfrm>
            <a:off x="609600" y="1125924"/>
            <a:ext cx="10034481" cy="3267561"/>
          </a:xfrm>
          <a:prstGeom prst="rect">
            <a:avLst/>
          </a:prstGeom>
        </p:spPr>
        <p:txBody>
          <a:bodyPr vert="horz" wrap="square" lIns="0" tIns="66040" rIns="0" bIns="0" rtlCol="0">
            <a:spAutoFit/>
          </a:bodyPr>
          <a:lstStyle/>
          <a:p>
            <a:pPr marL="285750" indent="-285750">
              <a:buFont typeface="Arial" panose="020B0604020202020204" pitchFamily="34" charset="0"/>
              <a:buChar char="•"/>
            </a:pPr>
            <a:r>
              <a:rPr lang="en-US" spc="-5" dirty="0">
                <a:latin typeface="Arial"/>
                <a:cs typeface="Arial"/>
              </a:rPr>
              <a:t>Formal interviews were conducted with expert and non-expert </a:t>
            </a:r>
            <a:r>
              <a:rPr lang="en-GB" spc="-5" dirty="0">
                <a:latin typeface="Arial"/>
                <a:cs typeface="Arial"/>
              </a:rPr>
              <a:t>stakeholders in writing executive summary reports.</a:t>
            </a:r>
            <a:br>
              <a:rPr lang="en-GB" spc="-5" dirty="0">
                <a:latin typeface="Arial"/>
                <a:cs typeface="Arial"/>
              </a:rPr>
            </a:br>
            <a:endParaRPr lang="en-GB" spc="-5" dirty="0">
              <a:latin typeface="Arial"/>
              <a:cs typeface="Arial"/>
            </a:endParaRPr>
          </a:p>
          <a:p>
            <a:pPr marL="285750" indent="-285750">
              <a:buFont typeface="Arial" panose="020B0604020202020204" pitchFamily="34" charset="0"/>
              <a:buChar char="•"/>
            </a:pPr>
            <a:r>
              <a:rPr lang="en-GB" spc="-5" dirty="0">
                <a:latin typeface="Arial"/>
                <a:cs typeface="Arial"/>
              </a:rPr>
              <a:t>Interviewees were provided following tasks based on the time-series dashboard:</a:t>
            </a:r>
            <a:br>
              <a:rPr lang="en-GB" spc="-5" dirty="0">
                <a:latin typeface="Arial"/>
                <a:cs typeface="Arial"/>
              </a:rPr>
            </a:br>
            <a:endParaRPr lang="en-GB" spc="-5" dirty="0">
              <a:latin typeface="Arial"/>
              <a:cs typeface="Arial"/>
            </a:endParaRPr>
          </a:p>
          <a:p>
            <a:pPr marL="857250" lvl="1" indent="-400050">
              <a:buFont typeface="+mj-lt"/>
              <a:buAutoNum type="romanLcPeriod"/>
            </a:pPr>
            <a:r>
              <a:rPr lang="en-US" sz="1600" b="1" spc="-5" dirty="0">
                <a:latin typeface="Arial"/>
                <a:cs typeface="Arial"/>
              </a:rPr>
              <a:t>Write a textual summary for Electricity consumption in the year 2017.</a:t>
            </a:r>
            <a:br>
              <a:rPr lang="en-US" sz="1600" b="1" spc="-5" dirty="0">
                <a:latin typeface="Arial"/>
                <a:cs typeface="Arial"/>
              </a:rPr>
            </a:br>
            <a:endParaRPr lang="en-US" sz="1600" b="1" spc="-5" dirty="0">
              <a:latin typeface="Arial"/>
              <a:cs typeface="Arial"/>
            </a:endParaRPr>
          </a:p>
          <a:p>
            <a:pPr marL="857250" lvl="1" indent="-400050">
              <a:buFont typeface="+mj-lt"/>
              <a:buAutoNum type="romanLcPeriod"/>
            </a:pPr>
            <a:r>
              <a:rPr lang="en-US" sz="1600" b="1" spc="-5" dirty="0">
                <a:latin typeface="Arial"/>
                <a:cs typeface="Arial"/>
              </a:rPr>
              <a:t>Compare Electricity consumption in 2017 and 2018. Write a textual summary for the same.</a:t>
            </a:r>
            <a:br>
              <a:rPr lang="en-US" sz="1600" b="1" spc="-5" dirty="0">
                <a:latin typeface="Arial"/>
                <a:cs typeface="Arial"/>
              </a:rPr>
            </a:br>
            <a:endParaRPr lang="en-US" sz="1600" b="1" spc="-5" dirty="0">
              <a:latin typeface="Arial"/>
              <a:cs typeface="Arial"/>
            </a:endParaRPr>
          </a:p>
          <a:p>
            <a:pPr marL="857250" lvl="1" indent="-400050">
              <a:buFont typeface="+mj-lt"/>
              <a:buAutoNum type="romanLcPeriod"/>
            </a:pPr>
            <a:r>
              <a:rPr lang="en-US" sz="1600" b="1" spc="-5" dirty="0">
                <a:latin typeface="Arial"/>
                <a:cs typeface="Arial"/>
              </a:rPr>
              <a:t>Write a textual summary on unique/contrasting data observations for the entire time period (1st January 2017 to 1st August 2020).</a:t>
            </a:r>
          </a:p>
          <a:p>
            <a:pPr lvl="1"/>
            <a:endParaRPr spc="-5" dirty="0">
              <a:latin typeface="Arial"/>
              <a:cs typeface="Arial"/>
            </a:endParaRPr>
          </a:p>
        </p:txBody>
      </p:sp>
      <p:sp>
        <p:nvSpPr>
          <p:cNvPr id="6" name="TextBox 5">
            <a:extLst>
              <a:ext uri="{FF2B5EF4-FFF2-40B4-BE49-F238E27FC236}">
                <a16:creationId xmlns:a16="http://schemas.microsoft.com/office/drawing/2014/main" id="{A7EE2FC1-0D61-4F71-A4F0-76F1CBE4C0EE}"/>
              </a:ext>
            </a:extLst>
          </p:cNvPr>
          <p:cNvSpPr txBox="1"/>
          <p:nvPr/>
        </p:nvSpPr>
        <p:spPr>
          <a:xfrm>
            <a:off x="544288" y="4413983"/>
            <a:ext cx="10469980" cy="1200329"/>
          </a:xfrm>
          <a:prstGeom prst="rect">
            <a:avLst/>
          </a:prstGeom>
          <a:noFill/>
        </p:spPr>
        <p:txBody>
          <a:bodyPr wrap="square" rtlCol="0">
            <a:spAutoFit/>
          </a:bodyPr>
          <a:lstStyle/>
          <a:p>
            <a:pPr marL="285750" indent="-285750">
              <a:buFont typeface="Arial" panose="020B0604020202020204" pitchFamily="34" charset="0"/>
              <a:buChar char="•"/>
            </a:pPr>
            <a:r>
              <a:rPr lang="en-US" spc="-5" dirty="0">
                <a:latin typeface="Arial"/>
                <a:cs typeface="Arial"/>
              </a:rPr>
              <a:t>A set of questions for individual tasks were asked to the interviewees. </a:t>
            </a:r>
            <a:br>
              <a:rPr lang="en-US" spc="-5" dirty="0">
                <a:latin typeface="Arial"/>
                <a:cs typeface="Arial"/>
              </a:rPr>
            </a:b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The main objective was to find out difficulties faced while manually writing textual executive summaries.</a:t>
            </a:r>
            <a:endParaRPr lang="en-DE" spc="-5" dirty="0">
              <a:latin typeface="Arial"/>
              <a:cs typeface="Arial"/>
            </a:endParaRPr>
          </a:p>
        </p:txBody>
      </p:sp>
      <p:sp>
        <p:nvSpPr>
          <p:cNvPr id="9" name="Footer Placeholder 3">
            <a:extLst>
              <a:ext uri="{FF2B5EF4-FFF2-40B4-BE49-F238E27FC236}">
                <a16:creationId xmlns:a16="http://schemas.microsoft.com/office/drawing/2014/main" id="{1AA10696-FF1E-4C2E-A80C-F96738935614}"/>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2607534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spc="-5" dirty="0"/>
              <a:t>Requirement elicitation : Conducting task-based interviews</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21</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5355312"/>
          </a:xfrm>
          <a:prstGeom prst="rect">
            <a:avLst/>
          </a:prstGeom>
          <a:noFill/>
        </p:spPr>
        <p:txBody>
          <a:bodyPr wrap="square" rtlCol="0">
            <a:spAutoFit/>
          </a:bodyPr>
          <a:lstStyle/>
          <a:p>
            <a:pPr marL="285750" indent="-285750">
              <a:buFont typeface="Arial" panose="020B0604020202020204" pitchFamily="34" charset="0"/>
              <a:buChar char="•"/>
            </a:pPr>
            <a:r>
              <a:rPr lang="en-US" spc="-5" dirty="0">
                <a:latin typeface="Arial"/>
                <a:cs typeface="Arial"/>
              </a:rPr>
              <a:t>Following questions were asked to the interviewees for each task:</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spc="-5" dirty="0">
                <a:latin typeface="Arial"/>
                <a:cs typeface="Arial"/>
              </a:rPr>
              <a:t>Which part was more time consuming - data interpretation, deciding on what to write, or composing textual executive summary for the given task?</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spc="-5" dirty="0">
                <a:latin typeface="Arial"/>
                <a:cs typeface="Arial"/>
              </a:rPr>
              <a:t>What was more challenging– interpreting the data or writing a textual executive summary for the given task?</a:t>
            </a:r>
          </a:p>
          <a:p>
            <a:pPr marL="857250" lvl="1" indent="-400050">
              <a:buFont typeface="+mj-lt"/>
              <a:buAutoNum type="romanLcPeriod"/>
            </a:pPr>
            <a:endParaRPr lang="en-US" spc="-5" dirty="0">
              <a:latin typeface="Arial"/>
              <a:cs typeface="Arial"/>
            </a:endParaRPr>
          </a:p>
          <a:p>
            <a:pPr marL="857250" lvl="1" indent="-400050">
              <a:buFont typeface="+mj-lt"/>
              <a:buAutoNum type="romanLcPeriod"/>
            </a:pPr>
            <a:r>
              <a:rPr lang="en-US" spc="-5" dirty="0">
                <a:latin typeface="Arial"/>
                <a:cs typeface="Arial"/>
              </a:rPr>
              <a:t>How easy or difficult it was to decide what to include/exclude in the textual executive summary?</a:t>
            </a:r>
          </a:p>
          <a:p>
            <a:pPr marL="857250" lvl="1" indent="-400050">
              <a:buFont typeface="+mj-lt"/>
              <a:buAutoNum type="romanLcPeriod"/>
            </a:pPr>
            <a:endParaRPr lang="en-US" spc="-5" dirty="0">
              <a:latin typeface="Arial"/>
              <a:cs typeface="Arial"/>
            </a:endParaRPr>
          </a:p>
          <a:p>
            <a:pPr marL="857250" lvl="1" indent="-400050">
              <a:buFont typeface="+mj-lt"/>
              <a:buAutoNum type="romanLcPeriod"/>
            </a:pPr>
            <a:r>
              <a:rPr lang="en-US" spc="-5" dirty="0">
                <a:latin typeface="Arial"/>
                <a:cs typeface="Arial"/>
              </a:rPr>
              <a:t>How easy or difficult it was to decide how to organize the content of the textual executive summary?</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spc="-5" dirty="0">
                <a:latin typeface="Arial"/>
                <a:cs typeface="Arial"/>
              </a:rPr>
              <a:t>Suggestions to improve the current process of manual report writing.</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spc="-5" dirty="0">
                <a:latin typeface="Arial"/>
                <a:cs typeface="Arial"/>
              </a:rPr>
              <a:t>How could a software assist you in improving the process of report </a:t>
            </a:r>
            <a:r>
              <a:rPr lang="en-GB" spc="-5" dirty="0">
                <a:latin typeface="Arial"/>
                <a:cs typeface="Arial"/>
              </a:rPr>
              <a:t>writing? </a:t>
            </a:r>
            <a:br>
              <a:rPr lang="en-GB" spc="-5" dirty="0">
                <a:latin typeface="Arial"/>
                <a:cs typeface="Arial"/>
              </a:rPr>
            </a:br>
            <a:endParaRPr lang="en-GB" spc="-5" dirty="0">
              <a:latin typeface="Arial"/>
              <a:cs typeface="Arial"/>
            </a:endParaRPr>
          </a:p>
          <a:p>
            <a:pPr marL="857250" lvl="1" indent="-400050">
              <a:buFont typeface="+mj-lt"/>
              <a:buAutoNum type="romanLcPeriod"/>
            </a:pPr>
            <a:r>
              <a:rPr lang="en-US" spc="-5" dirty="0">
                <a:latin typeface="Arial"/>
                <a:cs typeface="Arial"/>
              </a:rPr>
              <a:t>How could a software assist you in making the process of report writing more </a:t>
            </a:r>
            <a:r>
              <a:rPr lang="en-GB" spc="-5" dirty="0">
                <a:latin typeface="Arial"/>
                <a:cs typeface="Arial"/>
              </a:rPr>
              <a:t>efficient?</a:t>
            </a:r>
            <a:endParaRPr lang="en-DE" spc="-5" dirty="0">
              <a:latin typeface="Arial"/>
              <a:cs typeface="Arial"/>
            </a:endParaRPr>
          </a:p>
        </p:txBody>
      </p:sp>
      <p:sp>
        <p:nvSpPr>
          <p:cNvPr id="7" name="Footer Placeholder 3">
            <a:extLst>
              <a:ext uri="{FF2B5EF4-FFF2-40B4-BE49-F238E27FC236}">
                <a16:creationId xmlns:a16="http://schemas.microsoft.com/office/drawing/2014/main" id="{9C12CDE7-AD20-4A4E-9666-4929BFA87405}"/>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16486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spc="-5" dirty="0"/>
              <a:t>Requirement elicitation : Conducting task-based interviews</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22</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5078313"/>
          </a:xfrm>
          <a:prstGeom prst="rect">
            <a:avLst/>
          </a:prstGeom>
          <a:noFill/>
        </p:spPr>
        <p:txBody>
          <a:bodyPr wrap="square" rtlCol="0">
            <a:spAutoFit/>
          </a:bodyPr>
          <a:lstStyle/>
          <a:p>
            <a:r>
              <a:rPr lang="en-US" spc="-5" dirty="0">
                <a:latin typeface="Arial"/>
                <a:cs typeface="Arial"/>
              </a:rPr>
              <a:t>Following are the observations and participants feedback from task-based interviews:</a:t>
            </a:r>
          </a:p>
          <a:p>
            <a:pPr marL="285750" indent="-285750">
              <a:buFont typeface="Arial" panose="020B0604020202020204" pitchFamily="34" charset="0"/>
              <a:buChar char="•"/>
            </a:pPr>
            <a:endParaRPr lang="en-US" spc="-5" dirty="0">
              <a:latin typeface="Arial"/>
              <a:cs typeface="Arial"/>
            </a:endParaRPr>
          </a:p>
          <a:p>
            <a:pPr marL="342900" indent="-342900">
              <a:buFont typeface="+mj-lt"/>
              <a:buAutoNum type="arabicPeriod"/>
            </a:pPr>
            <a:r>
              <a:rPr lang="en-US" spc="-5" dirty="0">
                <a:latin typeface="Arial"/>
                <a:cs typeface="Arial"/>
              </a:rPr>
              <a:t>Average time taken to write executive summaries for all the tasks was 15 minutes.</a:t>
            </a:r>
          </a:p>
          <a:p>
            <a:pPr marL="342900" indent="-342900">
              <a:buFont typeface="+mj-lt"/>
              <a:buAutoNum type="arabicPeriod"/>
            </a:pPr>
            <a:endParaRPr lang="en-US" spc="-5" dirty="0">
              <a:latin typeface="Arial"/>
              <a:cs typeface="Arial"/>
            </a:endParaRPr>
          </a:p>
          <a:p>
            <a:pPr marL="342900" indent="-342900">
              <a:buFont typeface="+mj-lt"/>
              <a:buAutoNum type="arabicPeriod"/>
            </a:pPr>
            <a:r>
              <a:rPr lang="en-US" spc="-5" dirty="0">
                <a:latin typeface="Arial"/>
                <a:cs typeface="Arial"/>
              </a:rPr>
              <a:t> Problem statement and tasks were easy to understand.</a:t>
            </a:r>
          </a:p>
          <a:p>
            <a:pPr marL="342900" indent="-342900">
              <a:buFont typeface="+mj-lt"/>
              <a:buAutoNum type="arabicPeriod"/>
            </a:pPr>
            <a:endParaRPr lang="en-US" spc="-5" dirty="0">
              <a:latin typeface="Arial"/>
              <a:cs typeface="Arial"/>
            </a:endParaRPr>
          </a:p>
          <a:p>
            <a:pPr marL="342900" indent="-342900">
              <a:buFont typeface="+mj-lt"/>
              <a:buAutoNum type="arabicPeriod"/>
            </a:pPr>
            <a:r>
              <a:rPr lang="en-US" spc="-5" dirty="0">
                <a:latin typeface="Arial"/>
                <a:cs typeface="Arial"/>
              </a:rPr>
              <a:t>Time-series KPI data set and time-series line chart was easy to interpret.</a:t>
            </a:r>
          </a:p>
          <a:p>
            <a:pPr marL="342900" indent="-342900">
              <a:buFont typeface="+mj-lt"/>
              <a:buAutoNum type="arabicPeriod"/>
            </a:pPr>
            <a:endParaRPr lang="en-US" spc="-5" dirty="0">
              <a:latin typeface="Arial"/>
              <a:cs typeface="Arial"/>
            </a:endParaRPr>
          </a:p>
          <a:p>
            <a:pPr marL="342900" indent="-342900">
              <a:buFont typeface="+mj-lt"/>
              <a:buAutoNum type="arabicPeriod"/>
            </a:pPr>
            <a:r>
              <a:rPr lang="en-US" spc="-5" dirty="0">
                <a:latin typeface="Arial"/>
                <a:cs typeface="Arial"/>
              </a:rPr>
              <a:t>Writing a textual executive summary was more challenging than interpreting the data.</a:t>
            </a:r>
          </a:p>
          <a:p>
            <a:pPr marL="342900" indent="-342900">
              <a:buFont typeface="+mj-lt"/>
              <a:buAutoNum type="arabicPeriod"/>
            </a:pPr>
            <a:endParaRPr lang="en-US" spc="-5" dirty="0">
              <a:latin typeface="Arial"/>
              <a:cs typeface="Arial"/>
            </a:endParaRPr>
          </a:p>
          <a:p>
            <a:pPr marL="342900" indent="-342900">
              <a:buFont typeface="+mj-lt"/>
              <a:buAutoNum type="arabicPeriod"/>
            </a:pPr>
            <a:r>
              <a:rPr lang="en-US" spc="-5" dirty="0">
                <a:latin typeface="Arial"/>
                <a:cs typeface="Arial"/>
              </a:rPr>
              <a:t>Deciding what to include and exclude in the textual summary and organizing that content of the textual summary  was challenging.</a:t>
            </a:r>
          </a:p>
          <a:p>
            <a:pPr marL="342900" indent="-342900">
              <a:buFont typeface="+mj-lt"/>
              <a:buAutoNum type="arabicPeriod"/>
            </a:pPr>
            <a:endParaRPr lang="en-US" spc="-5" dirty="0">
              <a:latin typeface="Arial"/>
              <a:cs typeface="Arial"/>
            </a:endParaRPr>
          </a:p>
          <a:p>
            <a:pPr marL="342900" indent="-342900">
              <a:buFont typeface="+mj-lt"/>
              <a:buAutoNum type="arabicPeriod"/>
            </a:pPr>
            <a:r>
              <a:rPr lang="en-US" spc="-5" dirty="0">
                <a:latin typeface="Arial"/>
                <a:cs typeface="Arial"/>
              </a:rPr>
              <a:t>Automation can improve the overall process of writing textual executive summaries.</a:t>
            </a:r>
          </a:p>
          <a:p>
            <a:pPr marL="342900" indent="-342900">
              <a:buFont typeface="+mj-lt"/>
              <a:buAutoNum type="arabicPeriod"/>
            </a:pPr>
            <a:endParaRPr lang="en-US" spc="-5" dirty="0">
              <a:latin typeface="Arial"/>
              <a:cs typeface="Arial"/>
            </a:endParaRPr>
          </a:p>
          <a:p>
            <a:pPr marL="342900" indent="-342900">
              <a:buFont typeface="+mj-lt"/>
              <a:buAutoNum type="arabicPeriod"/>
            </a:pPr>
            <a:endParaRPr lang="en-US" spc="-5" dirty="0">
              <a:latin typeface="Arial"/>
              <a:cs typeface="Arial"/>
            </a:endParaRPr>
          </a:p>
          <a:p>
            <a:pPr marL="342900" indent="-342900">
              <a:buFont typeface="+mj-lt"/>
              <a:buAutoNum type="arabicPeriod"/>
            </a:pPr>
            <a:endParaRPr lang="en-US" spc="-5" dirty="0">
              <a:latin typeface="Arial"/>
              <a:cs typeface="Arial"/>
            </a:endParaRPr>
          </a:p>
          <a:p>
            <a:pPr marL="342900" indent="-342900">
              <a:buFont typeface="+mj-lt"/>
              <a:buAutoNum type="arabicPeriod"/>
            </a:pPr>
            <a:endParaRPr lang="en-DE" spc="-5" dirty="0">
              <a:latin typeface="Arial"/>
              <a:cs typeface="Arial"/>
            </a:endParaRPr>
          </a:p>
        </p:txBody>
      </p:sp>
      <p:sp>
        <p:nvSpPr>
          <p:cNvPr id="7" name="Footer Placeholder 3">
            <a:extLst>
              <a:ext uri="{FF2B5EF4-FFF2-40B4-BE49-F238E27FC236}">
                <a16:creationId xmlns:a16="http://schemas.microsoft.com/office/drawing/2014/main" id="{9C12CDE7-AD20-4A4E-9666-4929BFA87405}"/>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202919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3091819"/>
            <a:ext cx="12202160" cy="586105"/>
            <a:chOff x="-4760" y="2560142"/>
            <a:chExt cx="12202160" cy="586105"/>
          </a:xfrm>
        </p:grpSpPr>
        <p:sp>
          <p:nvSpPr>
            <p:cNvPr id="3" name="object 3"/>
            <p:cNvSpPr/>
            <p:nvPr/>
          </p:nvSpPr>
          <p:spPr>
            <a:xfrm>
              <a:off x="1" y="2564899"/>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1" y="2564904"/>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23</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1E5833B8-DCD6-415B-9B7D-01B0F47335E6}"/>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endParaRPr lang="en-GB" sz="2000" spc="-5" dirty="0">
              <a:latin typeface="Arial"/>
              <a:cs typeface="Arial"/>
            </a:endParaRP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E22D09A0-63C0-44F4-B2ED-3C69938E5825}"/>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99660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779264" cy="382156"/>
          </a:xfrm>
          <a:prstGeom prst="rect">
            <a:avLst/>
          </a:prstGeom>
        </p:spPr>
        <p:txBody>
          <a:bodyPr vert="horz" wrap="square" lIns="0" tIns="12700" rIns="0" bIns="0" rtlCol="0">
            <a:spAutoFit/>
          </a:bodyPr>
          <a:lstStyle/>
          <a:p>
            <a:pPr marL="12700">
              <a:lnSpc>
                <a:spcPct val="100000"/>
              </a:lnSpc>
              <a:spcBef>
                <a:spcPts val="100"/>
              </a:spcBef>
            </a:pPr>
            <a:r>
              <a:rPr lang="en-GB" dirty="0"/>
              <a:t>Prototype implementation</a:t>
            </a:r>
            <a:endParaRPr dirty="0">
              <a:latin typeface="Arial" panose="020B0604020202020204" pitchFamily="34" charset="0"/>
              <a:cs typeface="Arial" panose="020B0604020202020204" pitchFamily="34" charset="0"/>
            </a:endParaRPr>
          </a:p>
        </p:txBody>
      </p:sp>
      <p:sp>
        <p:nvSpPr>
          <p:cNvPr id="15" name="object 15"/>
          <p:cNvSpPr txBox="1">
            <a:spLocks noGrp="1"/>
          </p:cNvSpPr>
          <p:nvPr>
            <p:ph type="ftr" sz="quarter" idx="5"/>
          </p:nvPr>
        </p:nvSpPr>
        <p:spPr>
          <a:xfrm>
            <a:off x="11079581" y="6646788"/>
            <a:ext cx="367029" cy="126317"/>
          </a:xfrm>
          <a:prstGeom prst="rect">
            <a:avLst/>
          </a:prstGeom>
        </p:spPr>
        <p:txBody>
          <a:bodyPr vert="horz" wrap="square" lIns="0" tIns="3175" rIns="0" bIns="0" rtlCol="0">
            <a:spAutoFit/>
          </a:bodyPr>
          <a:lstStyle/>
          <a:p>
            <a:pPr marL="12700">
              <a:lnSpc>
                <a:spcPct val="100000"/>
              </a:lnSpc>
              <a:spcBef>
                <a:spcPts val="25"/>
              </a:spcBef>
            </a:pPr>
            <a:r>
              <a:rPr lang="en-US">
                <a:latin typeface="Arial" panose="020B0604020202020204" pitchFamily="34" charset="0"/>
                <a:cs typeface="Arial" panose="020B0604020202020204" pitchFamily="34" charset="0"/>
              </a:rPr>
              <a:t>© sebis</a:t>
            </a:r>
            <a:endParaRPr dirty="0">
              <a:latin typeface="Arial" panose="020B0604020202020204" pitchFamily="34" charset="0"/>
              <a:cs typeface="Arial" panose="020B0604020202020204" pitchFamily="34" charset="0"/>
            </a:endParaRPr>
          </a:p>
        </p:txBody>
      </p:sp>
      <p:sp>
        <p:nvSpPr>
          <p:cNvPr id="16" name="object 16"/>
          <p:cNvSpPr txBox="1">
            <a:spLocks noGrp="1"/>
          </p:cNvSpPr>
          <p:nvPr>
            <p:ph type="sldNum" sz="quarter" idx="7"/>
          </p:nvPr>
        </p:nvSpPr>
        <p:spPr>
          <a:xfrm>
            <a:off x="11704002" y="6646788"/>
            <a:ext cx="190500" cy="126317"/>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latin typeface="Arial" panose="020B0604020202020204" pitchFamily="34" charset="0"/>
                <a:cs typeface="Arial" panose="020B0604020202020204" pitchFamily="34" charset="0"/>
              </a:rPr>
              <a:t>24</a:t>
            </a:fld>
            <a:endParaRPr dirty="0">
              <a:latin typeface="Arial" panose="020B0604020202020204" pitchFamily="34" charset="0"/>
              <a:cs typeface="Arial" panose="020B0604020202020204" pitchFamily="34" charset="0"/>
            </a:endParaRPr>
          </a:p>
        </p:txBody>
      </p:sp>
      <p:pic>
        <p:nvPicPr>
          <p:cNvPr id="19" name="Graphic 18" descr="Table">
            <a:extLst>
              <a:ext uri="{FF2B5EF4-FFF2-40B4-BE49-F238E27FC236}">
                <a16:creationId xmlns:a16="http://schemas.microsoft.com/office/drawing/2014/main" id="{E538AE4C-BC85-4593-A3E8-8866D7592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9556" y="2971800"/>
            <a:ext cx="1219200" cy="1219200"/>
          </a:xfrm>
          <a:prstGeom prst="rect">
            <a:avLst/>
          </a:prstGeom>
        </p:spPr>
      </p:pic>
      <p:sp>
        <p:nvSpPr>
          <p:cNvPr id="20" name="Rectangle: Rounded Corners 19">
            <a:extLst>
              <a:ext uri="{FF2B5EF4-FFF2-40B4-BE49-F238E27FC236}">
                <a16:creationId xmlns:a16="http://schemas.microsoft.com/office/drawing/2014/main" id="{C33388D7-65A3-45BC-BA3E-6C0B52550151}"/>
              </a:ext>
            </a:extLst>
          </p:cNvPr>
          <p:cNvSpPr/>
          <p:nvPr/>
        </p:nvSpPr>
        <p:spPr>
          <a:xfrm>
            <a:off x="2683393" y="2853396"/>
            <a:ext cx="1649278" cy="1513449"/>
          </a:xfrm>
          <a:prstGeom prst="roundRect">
            <a:avLst/>
          </a:prstGeom>
          <a:solidFill>
            <a:schemeClr val="tx2">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a:latin typeface="Arial" panose="020B0604020202020204" pitchFamily="34" charset="0"/>
                <a:cs typeface="Arial" panose="020B0604020202020204" pitchFamily="34" charset="0"/>
              </a:rPr>
              <a:t>RepGen</a:t>
            </a:r>
            <a:endParaRPr lang="en-DE" sz="1600" dirty="0">
              <a:latin typeface="Arial" panose="020B0604020202020204" pitchFamily="34" charset="0"/>
              <a:cs typeface="Arial" panose="020B0604020202020204" pitchFamily="34" charset="0"/>
            </a:endParaRPr>
          </a:p>
        </p:txBody>
      </p:sp>
      <p:pic>
        <p:nvPicPr>
          <p:cNvPr id="22" name="Graphic 21" descr="Upward trend">
            <a:extLst>
              <a:ext uri="{FF2B5EF4-FFF2-40B4-BE49-F238E27FC236}">
                <a16:creationId xmlns:a16="http://schemas.microsoft.com/office/drawing/2014/main" id="{01CF2645-B6AB-4FE4-B64A-0F662B63868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11502" y="2693268"/>
            <a:ext cx="735732" cy="735732"/>
          </a:xfrm>
          <a:prstGeom prst="rect">
            <a:avLst/>
          </a:prstGeom>
        </p:spPr>
      </p:pic>
      <p:pic>
        <p:nvPicPr>
          <p:cNvPr id="24" name="Graphic 23" descr="Presentation with checklist RTL">
            <a:extLst>
              <a:ext uri="{FF2B5EF4-FFF2-40B4-BE49-F238E27FC236}">
                <a16:creationId xmlns:a16="http://schemas.microsoft.com/office/drawing/2014/main" id="{A2713E53-74AE-4966-A34B-F654CF3EB4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367618" y="3380933"/>
            <a:ext cx="831395" cy="819445"/>
          </a:xfrm>
          <a:prstGeom prst="rect">
            <a:avLst/>
          </a:prstGeom>
        </p:spPr>
      </p:pic>
      <p:pic>
        <p:nvPicPr>
          <p:cNvPr id="26" name="Graphic 25" descr="User">
            <a:extLst>
              <a:ext uri="{FF2B5EF4-FFF2-40B4-BE49-F238E27FC236}">
                <a16:creationId xmlns:a16="http://schemas.microsoft.com/office/drawing/2014/main" id="{60A22ED1-2184-4F53-8682-325BBE26A9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99361" y="3105443"/>
            <a:ext cx="914400" cy="914400"/>
          </a:xfrm>
          <a:prstGeom prst="rect">
            <a:avLst/>
          </a:prstGeom>
        </p:spPr>
      </p:pic>
      <p:pic>
        <p:nvPicPr>
          <p:cNvPr id="28" name="Graphic 27" descr="Document">
            <a:extLst>
              <a:ext uri="{FF2B5EF4-FFF2-40B4-BE49-F238E27FC236}">
                <a16:creationId xmlns:a16="http://schemas.microsoft.com/office/drawing/2014/main" id="{0A9F56A2-6A7F-4909-907A-DEB104F2455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84068" y="4724400"/>
            <a:ext cx="914400" cy="914400"/>
          </a:xfrm>
          <a:prstGeom prst="rect">
            <a:avLst/>
          </a:prstGeom>
        </p:spPr>
      </p:pic>
      <p:pic>
        <p:nvPicPr>
          <p:cNvPr id="30" name="Graphic 29" descr="Users">
            <a:extLst>
              <a:ext uri="{FF2B5EF4-FFF2-40B4-BE49-F238E27FC236}">
                <a16:creationId xmlns:a16="http://schemas.microsoft.com/office/drawing/2014/main" id="{A43D2DFF-07B1-4F71-BF6B-255AF88481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687153" y="3087271"/>
            <a:ext cx="914400" cy="914400"/>
          </a:xfrm>
          <a:prstGeom prst="rect">
            <a:avLst/>
          </a:prstGeom>
        </p:spPr>
      </p:pic>
      <p:sp>
        <p:nvSpPr>
          <p:cNvPr id="31" name="object 10">
            <a:extLst>
              <a:ext uri="{FF2B5EF4-FFF2-40B4-BE49-F238E27FC236}">
                <a16:creationId xmlns:a16="http://schemas.microsoft.com/office/drawing/2014/main" id="{951A5F0D-53E4-42B6-9A47-58EC0BBBFD9D}"/>
              </a:ext>
            </a:extLst>
          </p:cNvPr>
          <p:cNvSpPr/>
          <p:nvPr/>
        </p:nvSpPr>
        <p:spPr>
          <a:xfrm>
            <a:off x="1837923" y="3581398"/>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6" name="object 10">
            <a:extLst>
              <a:ext uri="{FF2B5EF4-FFF2-40B4-BE49-F238E27FC236}">
                <a16:creationId xmlns:a16="http://schemas.microsoft.com/office/drawing/2014/main" id="{C61659C7-0726-4F12-B195-FFEB501A4232}"/>
              </a:ext>
            </a:extLst>
          </p:cNvPr>
          <p:cNvSpPr/>
          <p:nvPr/>
        </p:nvSpPr>
        <p:spPr>
          <a:xfrm>
            <a:off x="4430578" y="3562643"/>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8" name="object 10">
            <a:extLst>
              <a:ext uri="{FF2B5EF4-FFF2-40B4-BE49-F238E27FC236}">
                <a16:creationId xmlns:a16="http://schemas.microsoft.com/office/drawing/2014/main" id="{87FC0A52-7192-4C1B-9637-7A65E8E0D50A}"/>
              </a:ext>
            </a:extLst>
          </p:cNvPr>
          <p:cNvSpPr/>
          <p:nvPr/>
        </p:nvSpPr>
        <p:spPr>
          <a:xfrm>
            <a:off x="7975509" y="3593704"/>
            <a:ext cx="875523" cy="45725"/>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9" name="object 10">
            <a:extLst>
              <a:ext uri="{FF2B5EF4-FFF2-40B4-BE49-F238E27FC236}">
                <a16:creationId xmlns:a16="http://schemas.microsoft.com/office/drawing/2014/main" id="{3FF46810-1C40-434F-9EE2-6C834F242174}"/>
              </a:ext>
            </a:extLst>
          </p:cNvPr>
          <p:cNvSpPr/>
          <p:nvPr/>
        </p:nvSpPr>
        <p:spPr>
          <a:xfrm>
            <a:off x="6403252" y="355384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pic>
        <p:nvPicPr>
          <p:cNvPr id="17" name="Graphic 16" descr="Document">
            <a:extLst>
              <a:ext uri="{FF2B5EF4-FFF2-40B4-BE49-F238E27FC236}">
                <a16:creationId xmlns:a16="http://schemas.microsoft.com/office/drawing/2014/main" id="{61BCF50A-9111-4DEF-B9A9-64CB1303D6F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876706" y="3136504"/>
            <a:ext cx="914400" cy="914400"/>
          </a:xfrm>
          <a:prstGeom prst="rect">
            <a:avLst/>
          </a:prstGeom>
        </p:spPr>
      </p:pic>
      <p:sp>
        <p:nvSpPr>
          <p:cNvPr id="18" name="object 10">
            <a:extLst>
              <a:ext uri="{FF2B5EF4-FFF2-40B4-BE49-F238E27FC236}">
                <a16:creationId xmlns:a16="http://schemas.microsoft.com/office/drawing/2014/main" id="{5DAD2514-47CB-4C53-962F-B345E1BA142B}"/>
              </a:ext>
            </a:extLst>
          </p:cNvPr>
          <p:cNvSpPr/>
          <p:nvPr/>
        </p:nvSpPr>
        <p:spPr>
          <a:xfrm>
            <a:off x="9772753" y="3544471"/>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cxnSp>
        <p:nvCxnSpPr>
          <p:cNvPr id="4" name="Connector: Elbow 3">
            <a:extLst>
              <a:ext uri="{FF2B5EF4-FFF2-40B4-BE49-F238E27FC236}">
                <a16:creationId xmlns:a16="http://schemas.microsoft.com/office/drawing/2014/main" id="{F41B45CC-E26F-4585-AD98-A27B6EBBD4FA}"/>
              </a:ext>
            </a:extLst>
          </p:cNvPr>
          <p:cNvCxnSpPr>
            <a:endCxn id="28" idx="1"/>
          </p:cNvCxnSpPr>
          <p:nvPr/>
        </p:nvCxnSpPr>
        <p:spPr>
          <a:xfrm>
            <a:off x="3508032" y="4495800"/>
            <a:ext cx="1776036" cy="685800"/>
          </a:xfrm>
          <a:prstGeom prst="bentConnector3">
            <a:avLst>
              <a:gd name="adj1" fmla="val 9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FB0BB50C-D4C9-473A-995B-987A6C3EDF96}"/>
              </a:ext>
            </a:extLst>
          </p:cNvPr>
          <p:cNvCxnSpPr>
            <a:cxnSpLocks/>
            <a:stCxn id="33" idx="1"/>
            <a:endCxn id="28" idx="0"/>
          </p:cNvCxnSpPr>
          <p:nvPr/>
        </p:nvCxnSpPr>
        <p:spPr>
          <a:xfrm flipH="1">
            <a:off x="5741268" y="4160836"/>
            <a:ext cx="1265685" cy="56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ADD1615E-8AE5-4DE4-9BE6-71E09510E571}"/>
              </a:ext>
            </a:extLst>
          </p:cNvPr>
          <p:cNvCxnSpPr>
            <a:cxnSpLocks/>
            <a:stCxn id="28" idx="3"/>
            <a:endCxn id="34" idx="2"/>
          </p:cNvCxnSpPr>
          <p:nvPr/>
        </p:nvCxnSpPr>
        <p:spPr>
          <a:xfrm flipV="1">
            <a:off x="6198468" y="4341371"/>
            <a:ext cx="3135438" cy="84022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A7063E09-AC48-4308-AB79-1B7FD451DBB6}"/>
              </a:ext>
            </a:extLst>
          </p:cNvPr>
          <p:cNvSpPr/>
          <p:nvPr/>
        </p:nvSpPr>
        <p:spPr>
          <a:xfrm>
            <a:off x="5284068" y="2677550"/>
            <a:ext cx="990600" cy="151345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DE">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E22DD6E5-C6B1-418B-8D0E-6A4995EE6799}"/>
              </a:ext>
            </a:extLst>
          </p:cNvPr>
          <p:cNvSpPr txBox="1"/>
          <p:nvPr/>
        </p:nvSpPr>
        <p:spPr>
          <a:xfrm>
            <a:off x="341445" y="4037111"/>
            <a:ext cx="1775422"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KPI data</a:t>
            </a:r>
            <a:endParaRPr lang="en-DE" sz="14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9830F937-73A0-43EA-A54E-07751DCB2471}"/>
              </a:ext>
            </a:extLst>
          </p:cNvPr>
          <p:cNvSpPr txBox="1"/>
          <p:nvPr/>
        </p:nvSpPr>
        <p:spPr>
          <a:xfrm>
            <a:off x="7006953" y="4006947"/>
            <a:ext cx="1137468"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 expert</a:t>
            </a:r>
            <a:endParaRPr lang="en-DE" sz="1400"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323C81E-3D90-4B69-98AD-9CD11E85E177}"/>
              </a:ext>
            </a:extLst>
          </p:cNvPr>
          <p:cNvSpPr txBox="1"/>
          <p:nvPr/>
        </p:nvSpPr>
        <p:spPr>
          <a:xfrm>
            <a:off x="8437760" y="4033594"/>
            <a:ext cx="1792291"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Data-driven report</a:t>
            </a:r>
            <a:endParaRPr lang="en-DE" sz="14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C71DF130-A96A-4FBA-A791-C31D46BD4712}"/>
              </a:ext>
            </a:extLst>
          </p:cNvPr>
          <p:cNvSpPr txBox="1"/>
          <p:nvPr/>
        </p:nvSpPr>
        <p:spPr>
          <a:xfrm>
            <a:off x="10516317" y="3938768"/>
            <a:ext cx="1267600"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Business stakeholders</a:t>
            </a:r>
            <a:endParaRPr lang="en-DE" sz="140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008515B9-C630-47CB-BDB4-30107CBD739A}"/>
              </a:ext>
            </a:extLst>
          </p:cNvPr>
          <p:cNvSpPr txBox="1"/>
          <p:nvPr/>
        </p:nvSpPr>
        <p:spPr>
          <a:xfrm>
            <a:off x="4979268" y="5638800"/>
            <a:ext cx="1600200"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Textual executive summary</a:t>
            </a:r>
            <a:endParaRPr lang="en-DE" sz="1400" dirty="0">
              <a:latin typeface="Arial" panose="020B0604020202020204" pitchFamily="34" charset="0"/>
              <a:cs typeface="Arial" panose="020B0604020202020204" pitchFamily="34" charset="0"/>
            </a:endParaRPr>
          </a:p>
        </p:txBody>
      </p:sp>
      <p:cxnSp>
        <p:nvCxnSpPr>
          <p:cNvPr id="27" name="Connector: Elbow 26">
            <a:extLst>
              <a:ext uri="{FF2B5EF4-FFF2-40B4-BE49-F238E27FC236}">
                <a16:creationId xmlns:a16="http://schemas.microsoft.com/office/drawing/2014/main" id="{364C698F-A360-4AB7-92CA-4B55B58280BB}"/>
              </a:ext>
            </a:extLst>
          </p:cNvPr>
          <p:cNvCxnSpPr>
            <a:stCxn id="26" idx="0"/>
            <a:endCxn id="20" idx="0"/>
          </p:cNvCxnSpPr>
          <p:nvPr/>
        </p:nvCxnSpPr>
        <p:spPr>
          <a:xfrm rot="16200000" flipV="1">
            <a:off x="5406274" y="955155"/>
            <a:ext cx="252047" cy="4048529"/>
          </a:xfrm>
          <a:prstGeom prst="bentConnector3">
            <a:avLst>
              <a:gd name="adj1" fmla="val 49767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Footer Placeholder 3">
            <a:extLst>
              <a:ext uri="{FF2B5EF4-FFF2-40B4-BE49-F238E27FC236}">
                <a16:creationId xmlns:a16="http://schemas.microsoft.com/office/drawing/2014/main" id="{A435E824-C2A2-4E0F-A006-276F3D3E8BFD}"/>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panose="020B0604020202020204" pitchFamily="34" charset="0"/>
                <a:cs typeface="Arial" panose="020B0604020202020204" pitchFamily="34" charset="0"/>
              </a:rPr>
              <a:t>03694397, Siddhesh Kandarkar, Computer Assisted Natural Language Description of Trends and Patterns in Time Series Data</a:t>
            </a:r>
          </a:p>
          <a:p>
            <a:pPr>
              <a:defRPr/>
            </a:pPr>
            <a:endParaRPr lang="de-DE" sz="800" dirty="0">
              <a:solidFill>
                <a:srgbClr val="7F7F7F"/>
              </a:solidFill>
              <a:latin typeface="Arial" panose="020B0604020202020204" pitchFamily="34" charset="0"/>
              <a:cs typeface="Arial" panose="020B0604020202020204" pitchFamily="34" charset="0"/>
            </a:endParaRPr>
          </a:p>
          <a:p>
            <a:pPr>
              <a:defRPr/>
            </a:pPr>
            <a:endParaRPr lang="de-DE" sz="105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46C6A9AD-9393-44B4-8B5B-DA7636DEB4B4}"/>
              </a:ext>
            </a:extLst>
          </p:cNvPr>
          <p:cNvSpPr txBox="1"/>
          <p:nvPr/>
        </p:nvSpPr>
        <p:spPr>
          <a:xfrm>
            <a:off x="4778305" y="2105278"/>
            <a:ext cx="1870609"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line chart and statistical data</a:t>
            </a:r>
            <a:endParaRPr lang="en-DE"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1913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implementation</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25</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3139321"/>
          </a:xfrm>
          <a:prstGeom prst="rect">
            <a:avLst/>
          </a:prstGeom>
          <a:noFill/>
        </p:spPr>
        <p:txBody>
          <a:bodyPr wrap="square" rtlCol="0">
            <a:spAutoFit/>
          </a:bodyPr>
          <a:lstStyle/>
          <a:p>
            <a:pPr marL="285750" indent="-285750">
              <a:buFont typeface="Arial" panose="020B0604020202020204" pitchFamily="34" charset="0"/>
              <a:buChar char="•"/>
            </a:pPr>
            <a:r>
              <a:rPr lang="en-US" spc="-5" dirty="0">
                <a:latin typeface="Arial"/>
                <a:cs typeface="Arial"/>
              </a:rPr>
              <a:t>We propose </a:t>
            </a:r>
            <a:r>
              <a:rPr lang="en-US" b="1" spc="-5" dirty="0">
                <a:latin typeface="Arial"/>
                <a:cs typeface="Arial"/>
              </a:rPr>
              <a:t>RepGen</a:t>
            </a:r>
            <a:r>
              <a:rPr lang="en-US" spc="-5" dirty="0">
                <a:latin typeface="Arial"/>
                <a:cs typeface="Arial"/>
              </a:rPr>
              <a:t> - a prototype for automated generation of textual executive summaries for time-series data. </a:t>
            </a:r>
          </a:p>
          <a:p>
            <a:pPr marL="285750" indent="-285750">
              <a:buFont typeface="Arial" panose="020B0604020202020204" pitchFamily="34" charset="0"/>
              <a:buChar char="•"/>
            </a:pP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RepGen is a single page application that adheres to our thesis objective and stakeholder requirements.</a:t>
            </a:r>
          </a:p>
          <a:p>
            <a:pPr marL="285750" indent="-285750">
              <a:buFont typeface="Arial" panose="020B0604020202020204" pitchFamily="34" charset="0"/>
              <a:buChar char="•"/>
            </a:pP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It is developed in Dash, a python framework for building interactive analytical applications. It is built on top of Plotly.js, React and Flask.</a:t>
            </a:r>
          </a:p>
          <a:p>
            <a:endParaRPr lang="en-US" spc="-5" dirty="0">
              <a:latin typeface="Arial"/>
              <a:cs typeface="Arial"/>
            </a:endParaRPr>
          </a:p>
          <a:p>
            <a:endParaRPr lang="en-US" spc="-5" dirty="0">
              <a:latin typeface="Arial"/>
              <a:cs typeface="Arial"/>
            </a:endParaRPr>
          </a:p>
          <a:p>
            <a:endParaRPr lang="en-US" spc="-5" dirty="0">
              <a:latin typeface="Arial"/>
              <a:cs typeface="Arial"/>
            </a:endParaRPr>
          </a:p>
        </p:txBody>
      </p:sp>
      <p:sp>
        <p:nvSpPr>
          <p:cNvPr id="7" name="Footer Placeholder 3">
            <a:extLst>
              <a:ext uri="{FF2B5EF4-FFF2-40B4-BE49-F238E27FC236}">
                <a16:creationId xmlns:a16="http://schemas.microsoft.com/office/drawing/2014/main" id="{156B2E6B-3F07-4366-8086-1CFA48713237}"/>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344999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700"/>
              </a:spcBef>
              <a:tabLst>
                <a:tab pos="354965" algn="l"/>
                <a:tab pos="355600" algn="l"/>
              </a:tabLst>
            </a:pPr>
            <a:r>
              <a:rPr lang="en-GB" dirty="0"/>
              <a:t>Prototype implementation</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26</a:t>
            </a:fld>
            <a:endParaRPr dirty="0"/>
          </a:p>
        </p:txBody>
      </p:sp>
      <p:pic>
        <p:nvPicPr>
          <p:cNvPr id="9" name="Picture 8" descr="Graphical user interface, application&#10;&#10;Description automatically generated">
            <a:extLst>
              <a:ext uri="{FF2B5EF4-FFF2-40B4-BE49-F238E27FC236}">
                <a16:creationId xmlns:a16="http://schemas.microsoft.com/office/drawing/2014/main" id="{5C6F3F19-3AB1-4FCB-85A0-62F3D2D0C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029" y="929037"/>
            <a:ext cx="11277600" cy="5550694"/>
          </a:xfrm>
          <a:prstGeom prst="rect">
            <a:avLst/>
          </a:prstGeom>
        </p:spPr>
      </p:pic>
      <p:sp>
        <p:nvSpPr>
          <p:cNvPr id="6" name="Footer Placeholder 3">
            <a:extLst>
              <a:ext uri="{FF2B5EF4-FFF2-40B4-BE49-F238E27FC236}">
                <a16:creationId xmlns:a16="http://schemas.microsoft.com/office/drawing/2014/main" id="{AB4FB1A9-02E5-4AAE-9B96-C1B26BC7310B}"/>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170472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700"/>
              </a:spcBef>
              <a:tabLst>
                <a:tab pos="354965" algn="l"/>
                <a:tab pos="355600" algn="l"/>
              </a:tabLst>
            </a:pPr>
            <a:r>
              <a:rPr lang="en-GB" dirty="0"/>
              <a:t>Prototype implementation</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27</a:t>
            </a:fld>
            <a:endParaRPr dirty="0"/>
          </a:p>
        </p:txBody>
      </p:sp>
      <p:sp>
        <p:nvSpPr>
          <p:cNvPr id="6" name="Footer Placeholder 3">
            <a:extLst>
              <a:ext uri="{FF2B5EF4-FFF2-40B4-BE49-F238E27FC236}">
                <a16:creationId xmlns:a16="http://schemas.microsoft.com/office/drawing/2014/main" id="{AB4FB1A9-02E5-4AAE-9B96-C1B26BC7310B}"/>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pic>
        <p:nvPicPr>
          <p:cNvPr id="3" name="RepGen (1)">
            <a:hlinkClick r:id="" action="ppaction://media"/>
            <a:extLst>
              <a:ext uri="{FF2B5EF4-FFF2-40B4-BE49-F238E27FC236}">
                <a16:creationId xmlns:a16="http://schemas.microsoft.com/office/drawing/2014/main" id="{796805AB-E96B-4C22-BC0A-99500AD46CD5}"/>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32756" y="973465"/>
            <a:ext cx="10570780" cy="5486400"/>
          </a:xfrm>
          <a:prstGeom prst="rect">
            <a:avLst/>
          </a:prstGeom>
        </p:spPr>
      </p:pic>
    </p:spTree>
    <p:extLst>
      <p:ext uri="{BB962C8B-B14F-4D97-AF65-F5344CB8AC3E}">
        <p14:creationId xmlns:p14="http://schemas.microsoft.com/office/powerpoint/2010/main" val="83159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618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evaluation</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28</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5078313"/>
          </a:xfrm>
          <a:prstGeom prst="rect">
            <a:avLst/>
          </a:prstGeom>
          <a:noFill/>
        </p:spPr>
        <p:txBody>
          <a:bodyPr wrap="square" rtlCol="0">
            <a:spAutoFit/>
          </a:bodyPr>
          <a:lstStyle/>
          <a:p>
            <a:r>
              <a:rPr lang="en-US" spc="-5" dirty="0">
                <a:latin typeface="Arial"/>
                <a:cs typeface="Arial"/>
              </a:rPr>
              <a:t>NLG evaluation techniques:</a:t>
            </a:r>
          </a:p>
          <a:p>
            <a:endParaRPr lang="en-US" spc="-5" dirty="0">
              <a:latin typeface="Arial"/>
              <a:cs typeface="Arial"/>
            </a:endParaRPr>
          </a:p>
          <a:p>
            <a:pPr marL="342900" indent="-342900">
              <a:buFont typeface="+mj-lt"/>
              <a:buAutoNum type="arabicPeriod"/>
            </a:pPr>
            <a:r>
              <a:rPr lang="en-US" b="1" spc="-5" dirty="0">
                <a:latin typeface="Arial"/>
                <a:cs typeface="Arial"/>
              </a:rPr>
              <a:t>Intrinsic evaluation</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b="1" spc="-5" dirty="0">
                <a:latin typeface="Arial"/>
                <a:cs typeface="Arial"/>
              </a:rPr>
              <a:t>Human evaluation / Human rating </a:t>
            </a:r>
            <a:r>
              <a:rPr lang="en-US" spc="-5" dirty="0">
                <a:latin typeface="Arial"/>
                <a:cs typeface="Arial"/>
              </a:rPr>
              <a:t>- subjects are asked to rate the text generated by NLG systems based on different metrics like fluency, accuracy, diversity etc. </a:t>
            </a:r>
            <a:br>
              <a:rPr lang="en-US" spc="-5" dirty="0">
                <a:latin typeface="Arial"/>
                <a:cs typeface="Arial"/>
              </a:rPr>
            </a:br>
            <a:endParaRPr lang="en-US" spc="-5" dirty="0">
              <a:latin typeface="Arial"/>
              <a:cs typeface="Arial"/>
            </a:endParaRPr>
          </a:p>
          <a:p>
            <a:pPr marL="857250" lvl="1" indent="-400050">
              <a:buFont typeface="+mj-lt"/>
              <a:buAutoNum type="romanLcPeriod"/>
            </a:pPr>
            <a:r>
              <a:rPr lang="en-US" b="1" spc="-5" dirty="0">
                <a:latin typeface="Arial"/>
                <a:cs typeface="Arial"/>
              </a:rPr>
              <a:t>Corpus-based evaluation - </a:t>
            </a:r>
            <a:r>
              <a:rPr lang="en-US" spc="-5" dirty="0">
                <a:latin typeface="Arial"/>
                <a:cs typeface="Arial"/>
              </a:rPr>
              <a:t>Text generated by the NLG system is compared to the corpus text using automated metrics like BLUE and ROGUE.</a:t>
            </a:r>
          </a:p>
          <a:p>
            <a:pPr marL="800100" lvl="1" indent="-342900">
              <a:buFont typeface="+mj-lt"/>
              <a:buAutoNum type="arabicPeriod"/>
            </a:pPr>
            <a:endParaRPr lang="en-US" spc="-5" dirty="0">
              <a:latin typeface="Arial"/>
              <a:cs typeface="Arial"/>
            </a:endParaRPr>
          </a:p>
          <a:p>
            <a:r>
              <a:rPr lang="en-US" b="1" spc="-5" dirty="0">
                <a:latin typeface="Arial"/>
                <a:cs typeface="Arial"/>
              </a:rPr>
              <a:t>2.  Extrinsic evaluation</a:t>
            </a:r>
            <a:br>
              <a:rPr lang="en-US" b="1" spc="-5" dirty="0">
                <a:latin typeface="Arial"/>
                <a:cs typeface="Arial"/>
              </a:rPr>
            </a:br>
            <a:br>
              <a:rPr lang="en-US" spc="-5" dirty="0">
                <a:latin typeface="Arial"/>
                <a:cs typeface="Arial"/>
              </a:rPr>
            </a:br>
            <a:r>
              <a:rPr lang="en-US" spc="-5" dirty="0">
                <a:latin typeface="Arial"/>
                <a:cs typeface="Arial"/>
              </a:rPr>
              <a:t>        -   	This is a task-based evaluation technique. </a:t>
            </a:r>
            <a:br>
              <a:rPr lang="en-US" spc="-5" dirty="0">
                <a:latin typeface="Arial"/>
                <a:cs typeface="Arial"/>
              </a:rPr>
            </a:br>
            <a:endParaRPr lang="en-US" spc="-5" dirty="0">
              <a:latin typeface="Arial"/>
              <a:cs typeface="Arial"/>
            </a:endParaRPr>
          </a:p>
          <a:p>
            <a:r>
              <a:rPr lang="en-US" spc="-5" dirty="0">
                <a:latin typeface="Arial"/>
                <a:cs typeface="Arial"/>
              </a:rPr>
              <a:t>        -   	The participant is provided with text generated by the NLG system, and then the 	effectiveness of the system is measured on how well the generated text helped the 	participant to perform a given task.</a:t>
            </a:r>
          </a:p>
          <a:p>
            <a:endParaRPr lang="en-US" spc="-5" dirty="0">
              <a:latin typeface="Arial"/>
              <a:cs typeface="Arial"/>
            </a:endParaRPr>
          </a:p>
        </p:txBody>
      </p:sp>
      <p:sp>
        <p:nvSpPr>
          <p:cNvPr id="7" name="Footer Placeholder 3">
            <a:extLst>
              <a:ext uri="{FF2B5EF4-FFF2-40B4-BE49-F238E27FC236}">
                <a16:creationId xmlns:a16="http://schemas.microsoft.com/office/drawing/2014/main" id="{6D24594C-E20A-4BD6-80FA-F46885EB77D6}"/>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3262381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evaluation – contd.</a:t>
            </a:r>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29</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3970318"/>
          </a:xfrm>
          <a:prstGeom prst="rect">
            <a:avLst/>
          </a:prstGeom>
          <a:noFill/>
        </p:spPr>
        <p:txBody>
          <a:bodyPr wrap="square" rtlCol="0">
            <a:spAutoFit/>
          </a:bodyPr>
          <a:lstStyle/>
          <a:p>
            <a:r>
              <a:rPr lang="en-US" b="1" spc="-5" dirty="0">
                <a:latin typeface="Arial"/>
                <a:cs typeface="Arial"/>
              </a:rPr>
              <a:t>Human-based evaluation</a:t>
            </a:r>
          </a:p>
          <a:p>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To carry out a human-based evaluation on our prototype, an online survey was conducted, and the participants were asked to answer a short questionnaire. </a:t>
            </a:r>
          </a:p>
          <a:p>
            <a:pPr marL="285750" indent="-285750">
              <a:buFont typeface="Arial" panose="020B0604020202020204" pitchFamily="34" charset="0"/>
              <a:buChar char="•"/>
            </a:pP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We also provided online access to our prototype - RepGen and asked the participants to use the application and provide feedback accordingly. </a:t>
            </a:r>
          </a:p>
          <a:p>
            <a:pPr marL="285750" indent="-285750">
              <a:buFont typeface="Arial" panose="020B0604020202020204" pitchFamily="34" charset="0"/>
              <a:buChar char="•"/>
            </a:pP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To make the process easier for evaluation, we used the same Electricity consumption data set in the prototype, which was used during task-based interviews.</a:t>
            </a:r>
          </a:p>
          <a:p>
            <a:pPr marL="285750" indent="-285750">
              <a:buFont typeface="Arial" panose="020B0604020202020204" pitchFamily="34" charset="0"/>
              <a:buChar char="•"/>
            </a:pPr>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Evaluation metrics:</a:t>
            </a:r>
            <a:br>
              <a:rPr lang="en-US" spc="-5" dirty="0">
                <a:latin typeface="Arial"/>
                <a:cs typeface="Arial"/>
              </a:rPr>
            </a:br>
            <a:br>
              <a:rPr lang="en-US" spc="-5" dirty="0">
                <a:latin typeface="Arial"/>
                <a:cs typeface="Arial"/>
              </a:rPr>
            </a:br>
            <a:endParaRPr lang="en-US" spc="-5" dirty="0">
              <a:latin typeface="Arial"/>
              <a:cs typeface="Arial"/>
            </a:endParaRPr>
          </a:p>
        </p:txBody>
      </p:sp>
      <p:sp>
        <p:nvSpPr>
          <p:cNvPr id="8" name="Footer Placeholder 3">
            <a:extLst>
              <a:ext uri="{FF2B5EF4-FFF2-40B4-BE49-F238E27FC236}">
                <a16:creationId xmlns:a16="http://schemas.microsoft.com/office/drawing/2014/main" id="{527814AA-AE44-4174-9395-98BCA9C4F956}"/>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9" name="object 4">
            <a:extLst>
              <a:ext uri="{FF2B5EF4-FFF2-40B4-BE49-F238E27FC236}">
                <a16:creationId xmlns:a16="http://schemas.microsoft.com/office/drawing/2014/main" id="{361DC614-CCFB-496E-B8A0-9FE0328BA70F}"/>
              </a:ext>
            </a:extLst>
          </p:cNvPr>
          <p:cNvSpPr txBox="1">
            <a:spLocks noGrp="1"/>
          </p:cNvSpPr>
          <p:nvPr>
            <p:ph type="ftr" sz="quarter" idx="5"/>
          </p:nvPr>
        </p:nvSpPr>
        <p:spPr>
          <a:xfrm>
            <a:off x="11079581" y="6646788"/>
            <a:ext cx="367029" cy="139065"/>
          </a:xfrm>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4" name="Flowchart: Alternate Process 3">
            <a:extLst>
              <a:ext uri="{FF2B5EF4-FFF2-40B4-BE49-F238E27FC236}">
                <a16:creationId xmlns:a16="http://schemas.microsoft.com/office/drawing/2014/main" id="{598412E9-CFAA-4039-AD5D-4FBFF3812FEB}"/>
              </a:ext>
            </a:extLst>
          </p:cNvPr>
          <p:cNvSpPr/>
          <p:nvPr/>
        </p:nvSpPr>
        <p:spPr>
          <a:xfrm>
            <a:off x="789904" y="4750736"/>
            <a:ext cx="1828800" cy="838200"/>
          </a:xfrm>
          <a:prstGeom prst="flowChartAlternateProcess">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spc="-5" dirty="0">
                <a:latin typeface="Arial"/>
                <a:cs typeface="Arial"/>
              </a:rPr>
              <a:t>Intuitiveness</a:t>
            </a:r>
            <a:endParaRPr lang="en-DE" b="1" dirty="0"/>
          </a:p>
        </p:txBody>
      </p:sp>
      <p:sp>
        <p:nvSpPr>
          <p:cNvPr id="10" name="Flowchart: Alternate Process 9">
            <a:extLst>
              <a:ext uri="{FF2B5EF4-FFF2-40B4-BE49-F238E27FC236}">
                <a16:creationId xmlns:a16="http://schemas.microsoft.com/office/drawing/2014/main" id="{BC1AD680-397E-4144-845F-B262F1326CD1}"/>
              </a:ext>
            </a:extLst>
          </p:cNvPr>
          <p:cNvSpPr/>
          <p:nvPr/>
        </p:nvSpPr>
        <p:spPr>
          <a:xfrm>
            <a:off x="7408572" y="4750736"/>
            <a:ext cx="1828800" cy="838200"/>
          </a:xfrm>
          <a:prstGeom prst="flowChartAlternateProcess">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spc="-5" dirty="0">
                <a:latin typeface="Arial"/>
                <a:cs typeface="Arial"/>
              </a:rPr>
              <a:t>Fluency</a:t>
            </a:r>
            <a:endParaRPr lang="en-DE" b="1" dirty="0"/>
          </a:p>
        </p:txBody>
      </p:sp>
      <p:sp>
        <p:nvSpPr>
          <p:cNvPr id="11" name="Flowchart: Alternate Process 10">
            <a:extLst>
              <a:ext uri="{FF2B5EF4-FFF2-40B4-BE49-F238E27FC236}">
                <a16:creationId xmlns:a16="http://schemas.microsoft.com/office/drawing/2014/main" id="{D96F9685-0E40-4F52-8B5D-3E02FB3FC018}"/>
              </a:ext>
            </a:extLst>
          </p:cNvPr>
          <p:cNvSpPr/>
          <p:nvPr/>
        </p:nvSpPr>
        <p:spPr>
          <a:xfrm>
            <a:off x="5190186" y="4750736"/>
            <a:ext cx="1828800" cy="838200"/>
          </a:xfrm>
          <a:prstGeom prst="flowChartAlternateProcess">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spc="-5" dirty="0">
                <a:latin typeface="Arial"/>
                <a:cs typeface="Arial"/>
              </a:rPr>
              <a:t>Accuracy</a:t>
            </a:r>
            <a:endParaRPr lang="en-DE" b="1" dirty="0"/>
          </a:p>
        </p:txBody>
      </p:sp>
      <p:sp>
        <p:nvSpPr>
          <p:cNvPr id="12" name="Flowchart: Alternate Process 11">
            <a:extLst>
              <a:ext uri="{FF2B5EF4-FFF2-40B4-BE49-F238E27FC236}">
                <a16:creationId xmlns:a16="http://schemas.microsoft.com/office/drawing/2014/main" id="{9C99EC2B-59C9-436B-9D89-3F8024B3C90A}"/>
              </a:ext>
            </a:extLst>
          </p:cNvPr>
          <p:cNvSpPr/>
          <p:nvPr/>
        </p:nvSpPr>
        <p:spPr>
          <a:xfrm>
            <a:off x="2971800" y="4755029"/>
            <a:ext cx="1828800" cy="838200"/>
          </a:xfrm>
          <a:prstGeom prst="flowChartAlternateProcess">
            <a:avLst/>
          </a:prstGeom>
          <a:solidFill>
            <a:srgbClr val="0070C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spc="-5" dirty="0">
                <a:latin typeface="Arial"/>
                <a:cs typeface="Arial"/>
              </a:rPr>
              <a:t>Quality</a:t>
            </a:r>
            <a:endParaRPr lang="en-DE" b="1" dirty="0"/>
          </a:p>
        </p:txBody>
      </p:sp>
    </p:spTree>
    <p:extLst>
      <p:ext uri="{BB962C8B-B14F-4D97-AF65-F5344CB8AC3E}">
        <p14:creationId xmlns:p14="http://schemas.microsoft.com/office/powerpoint/2010/main" val="3528090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a:t>
            </a:fld>
            <a:endParaRPr dirty="0"/>
          </a:p>
        </p:txBody>
      </p:sp>
      <p:sp>
        <p:nvSpPr>
          <p:cNvPr id="3" name="object 3"/>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7" name="Footer Placeholder 3">
            <a:extLst>
              <a:ext uri="{FF2B5EF4-FFF2-40B4-BE49-F238E27FC236}">
                <a16:creationId xmlns:a16="http://schemas.microsoft.com/office/drawing/2014/main" id="{08ACE2D4-C7D6-45D4-B252-EE76F7BC9D71}"/>
              </a:ext>
            </a:extLst>
          </p:cNvPr>
          <p:cNvSpPr txBox="1">
            <a:spLocks/>
          </p:cNvSpPr>
          <p:nvPr/>
        </p:nvSpPr>
        <p:spPr>
          <a:xfrm>
            <a:off x="411736" y="6812281"/>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evaluation – contd.</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30</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438698" y="1219200"/>
            <a:ext cx="10469980" cy="2031325"/>
          </a:xfrm>
          <a:prstGeom prst="rect">
            <a:avLst/>
          </a:prstGeom>
          <a:noFill/>
        </p:spPr>
        <p:txBody>
          <a:bodyPr wrap="square" rtlCol="0">
            <a:spAutoFit/>
          </a:bodyPr>
          <a:lstStyle/>
          <a:p>
            <a:r>
              <a:rPr lang="en-US" b="1" spc="-5" dirty="0">
                <a:latin typeface="Arial"/>
                <a:cs typeface="Arial"/>
              </a:rPr>
              <a:t>Observation</a:t>
            </a:r>
          </a:p>
          <a:p>
            <a:endParaRPr lang="en-US" spc="-5" dirty="0">
              <a:latin typeface="Arial"/>
              <a:cs typeface="Arial"/>
            </a:endParaRPr>
          </a:p>
          <a:p>
            <a:pPr marL="285750" indent="-285750">
              <a:buFont typeface="Arial" panose="020B0604020202020204" pitchFamily="34" charset="0"/>
              <a:buChar char="•"/>
            </a:pPr>
            <a:r>
              <a:rPr lang="en-US" spc="-5" dirty="0">
                <a:latin typeface="Arial"/>
                <a:cs typeface="Arial"/>
              </a:rPr>
              <a:t>Diversity among participants</a:t>
            </a:r>
            <a:br>
              <a:rPr lang="en-US" spc="-5" dirty="0">
                <a:latin typeface="Arial"/>
                <a:cs typeface="Arial"/>
              </a:rPr>
            </a:br>
            <a:br>
              <a:rPr lang="en-US" spc="-5" dirty="0">
                <a:latin typeface="Arial"/>
                <a:cs typeface="Arial"/>
              </a:rPr>
            </a:br>
            <a:endParaRPr lang="en-US" spc="-5" dirty="0">
              <a:latin typeface="Arial"/>
              <a:cs typeface="Arial"/>
            </a:endParaRPr>
          </a:p>
          <a:p>
            <a:pPr marL="285750" indent="-285750">
              <a:buFont typeface="Arial" panose="020B0604020202020204" pitchFamily="34" charset="0"/>
              <a:buChar char="•"/>
            </a:pPr>
            <a:endParaRPr lang="en-US" spc="-5" dirty="0">
              <a:latin typeface="Arial"/>
              <a:cs typeface="Arial"/>
            </a:endParaRPr>
          </a:p>
          <a:p>
            <a:pPr marL="742950" lvl="1" indent="-285750">
              <a:buFont typeface="Arial" panose="020B0604020202020204" pitchFamily="34" charset="0"/>
              <a:buChar char="•"/>
            </a:pPr>
            <a:endParaRPr lang="en-US" spc="-5" dirty="0">
              <a:latin typeface="Arial"/>
              <a:cs typeface="Arial"/>
            </a:endParaRPr>
          </a:p>
        </p:txBody>
      </p:sp>
      <p:pic>
        <p:nvPicPr>
          <p:cNvPr id="8" name="Picture 7" descr="Chart, bar chart&#10;&#10;Description automatically generated">
            <a:extLst>
              <a:ext uri="{FF2B5EF4-FFF2-40B4-BE49-F238E27FC236}">
                <a16:creationId xmlns:a16="http://schemas.microsoft.com/office/drawing/2014/main" id="{E696A0E9-F007-4945-8974-4E632072DA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104" y="2559005"/>
            <a:ext cx="3708591" cy="2031325"/>
          </a:xfrm>
          <a:prstGeom prst="rect">
            <a:avLst/>
          </a:prstGeom>
        </p:spPr>
      </p:pic>
      <p:pic>
        <p:nvPicPr>
          <p:cNvPr id="10" name="Picture 9" descr="Chart, pie chart&#10;&#10;Description automatically generated">
            <a:extLst>
              <a:ext uri="{FF2B5EF4-FFF2-40B4-BE49-F238E27FC236}">
                <a16:creationId xmlns:a16="http://schemas.microsoft.com/office/drawing/2014/main" id="{358EDD3D-F5CA-4422-8AB1-7185E3BA06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1093" y="2083882"/>
            <a:ext cx="2508422" cy="2333285"/>
          </a:xfrm>
          <a:prstGeom prst="rect">
            <a:avLst/>
          </a:prstGeom>
        </p:spPr>
      </p:pic>
      <p:pic>
        <p:nvPicPr>
          <p:cNvPr id="12" name="Picture 11" descr="Chart, pie chart&#10;&#10;Description automatically generated">
            <a:extLst>
              <a:ext uri="{FF2B5EF4-FFF2-40B4-BE49-F238E27FC236}">
                <a16:creationId xmlns:a16="http://schemas.microsoft.com/office/drawing/2014/main" id="{A103F964-227C-4C00-8076-0D50028FC1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79491" y="1942357"/>
            <a:ext cx="4115011" cy="2616334"/>
          </a:xfrm>
          <a:prstGeom prst="rect">
            <a:avLst/>
          </a:prstGeom>
        </p:spPr>
      </p:pic>
      <p:cxnSp>
        <p:nvCxnSpPr>
          <p:cNvPr id="14" name="Straight Connector 13">
            <a:extLst>
              <a:ext uri="{FF2B5EF4-FFF2-40B4-BE49-F238E27FC236}">
                <a16:creationId xmlns:a16="http://schemas.microsoft.com/office/drawing/2014/main" id="{A2341142-4268-47D0-959D-46FF9540AA18}"/>
              </a:ext>
            </a:extLst>
          </p:cNvPr>
          <p:cNvCxnSpPr/>
          <p:nvPr/>
        </p:nvCxnSpPr>
        <p:spPr>
          <a:xfrm>
            <a:off x="5029200" y="1371600"/>
            <a:ext cx="0" cy="495300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6D2F3C6B-FC92-4C26-BECF-B9EDC0D42889}"/>
              </a:ext>
            </a:extLst>
          </p:cNvPr>
          <p:cNvCxnSpPr/>
          <p:nvPr/>
        </p:nvCxnSpPr>
        <p:spPr>
          <a:xfrm>
            <a:off x="7779491" y="1371600"/>
            <a:ext cx="0" cy="4953000"/>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830E7E3E-76F5-4BA6-A81E-7F8565B94226}"/>
              </a:ext>
            </a:extLst>
          </p:cNvPr>
          <p:cNvSpPr txBox="1"/>
          <p:nvPr/>
        </p:nvSpPr>
        <p:spPr>
          <a:xfrm>
            <a:off x="1260852" y="4876800"/>
            <a:ext cx="3428996" cy="523220"/>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In terms of expertise level</a:t>
            </a:r>
            <a:br>
              <a:rPr lang="en-GB" sz="1400" dirty="0">
                <a:solidFill>
                  <a:schemeClr val="bg1">
                    <a:lumMod val="50000"/>
                  </a:schemeClr>
                </a:solidFill>
                <a:latin typeface="Arial" panose="020B0604020202020204" pitchFamily="34" charset="0"/>
                <a:cs typeface="Arial" panose="020B0604020202020204" pitchFamily="34" charset="0"/>
              </a:rPr>
            </a:br>
            <a:r>
              <a:rPr lang="en-GB" sz="1400" dirty="0">
                <a:solidFill>
                  <a:schemeClr val="bg1">
                    <a:lumMod val="50000"/>
                  </a:schemeClr>
                </a:solidFill>
                <a:latin typeface="Arial" panose="020B0604020202020204" pitchFamily="34" charset="0"/>
                <a:cs typeface="Arial" panose="020B0604020202020204" pitchFamily="34" charset="0"/>
              </a:rPr>
              <a:t>( 1 = non-expert, 2 = medium, 3 = expert)</a:t>
            </a:r>
            <a:endParaRPr lang="en-DE" sz="1400" dirty="0">
              <a:solidFill>
                <a:schemeClr val="bg1">
                  <a:lumMod val="50000"/>
                </a:schemeClr>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1B6E6048-8E37-4638-9239-3F7F44CA9E20}"/>
              </a:ext>
            </a:extLst>
          </p:cNvPr>
          <p:cNvSpPr/>
          <p:nvPr/>
        </p:nvSpPr>
        <p:spPr>
          <a:xfrm>
            <a:off x="5638798" y="4893794"/>
            <a:ext cx="1801335" cy="307777"/>
          </a:xfrm>
          <a:prstGeom prst="rect">
            <a:avLst/>
          </a:prstGeom>
        </p:spPr>
        <p:txBody>
          <a:bodyPr wrap="square">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In terms of Gender</a:t>
            </a:r>
            <a:endParaRPr lang="en-DE" sz="1400" dirty="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0890F288-7DCB-4462-AD7A-8123696465F5}"/>
              </a:ext>
            </a:extLst>
          </p:cNvPr>
          <p:cNvSpPr/>
          <p:nvPr/>
        </p:nvSpPr>
        <p:spPr>
          <a:xfrm>
            <a:off x="8949462" y="4944682"/>
            <a:ext cx="1981677" cy="307777"/>
          </a:xfrm>
          <a:prstGeom prst="rect">
            <a:avLst/>
          </a:prstGeom>
        </p:spPr>
        <p:txBody>
          <a:bodyPr wrap="square">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In terms of Occupation</a:t>
            </a:r>
            <a:endParaRPr lang="en-DE" sz="1400" dirty="0">
              <a:latin typeface="Arial" panose="020B0604020202020204" pitchFamily="34" charset="0"/>
              <a:cs typeface="Arial" panose="020B0604020202020204" pitchFamily="34" charset="0"/>
            </a:endParaRPr>
          </a:p>
        </p:txBody>
      </p:sp>
      <p:sp>
        <p:nvSpPr>
          <p:cNvPr id="20" name="Footer Placeholder 3">
            <a:extLst>
              <a:ext uri="{FF2B5EF4-FFF2-40B4-BE49-F238E27FC236}">
                <a16:creationId xmlns:a16="http://schemas.microsoft.com/office/drawing/2014/main" id="{5DFA8F95-A85D-46BD-9158-451E522886DC}"/>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3225131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evaluation – contd.</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31</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326047" y="1053439"/>
            <a:ext cx="10469980" cy="1477328"/>
          </a:xfrm>
          <a:prstGeom prst="rect">
            <a:avLst/>
          </a:prstGeom>
          <a:noFill/>
        </p:spPr>
        <p:txBody>
          <a:bodyPr wrap="square" rtlCol="0">
            <a:spAutoFit/>
          </a:bodyPr>
          <a:lstStyle/>
          <a:p>
            <a:r>
              <a:rPr lang="en-US" b="1" spc="-5" dirty="0">
                <a:latin typeface="Arial"/>
                <a:cs typeface="Arial"/>
              </a:rPr>
              <a:t>Rating – </a:t>
            </a:r>
            <a:r>
              <a:rPr lang="en-US" spc="-5" dirty="0">
                <a:latin typeface="Arial"/>
                <a:cs typeface="Arial"/>
              </a:rPr>
              <a:t>These are the ratings given by interviewees for online survey conducted for RepGen</a:t>
            </a:r>
            <a:br>
              <a:rPr lang="en-US" spc="-5" dirty="0">
                <a:latin typeface="Arial"/>
                <a:cs typeface="Arial"/>
              </a:rPr>
            </a:br>
            <a:r>
              <a:rPr lang="en-US" spc="-5" dirty="0">
                <a:latin typeface="Arial"/>
                <a:cs typeface="Arial"/>
              </a:rPr>
              <a:t>	 </a:t>
            </a:r>
            <a:r>
              <a:rPr lang="en-US" sz="1400" spc="-5" dirty="0">
                <a:latin typeface="Arial"/>
                <a:cs typeface="Arial"/>
              </a:rPr>
              <a:t>( 1 = worst , 5 = best) </a:t>
            </a:r>
            <a:br>
              <a:rPr lang="en-US" spc="-5" dirty="0">
                <a:latin typeface="Arial"/>
                <a:cs typeface="Arial"/>
              </a:rPr>
            </a:br>
            <a:endParaRPr lang="en-US" spc="-5" dirty="0">
              <a:latin typeface="Arial"/>
              <a:cs typeface="Arial"/>
            </a:endParaRPr>
          </a:p>
          <a:p>
            <a:pPr marL="285750" indent="-285750">
              <a:buFont typeface="Arial" panose="020B0604020202020204" pitchFamily="34" charset="0"/>
              <a:buChar char="•"/>
            </a:pPr>
            <a:endParaRPr lang="en-US" spc="-5" dirty="0">
              <a:latin typeface="Arial"/>
              <a:cs typeface="Arial"/>
            </a:endParaRPr>
          </a:p>
          <a:p>
            <a:pPr marL="742950" lvl="1" indent="-285750">
              <a:buFont typeface="Arial" panose="020B0604020202020204" pitchFamily="34" charset="0"/>
              <a:buChar char="•"/>
            </a:pPr>
            <a:endParaRPr lang="en-US" spc="-5" dirty="0">
              <a:latin typeface="Arial"/>
              <a:cs typeface="Arial"/>
            </a:endParaRPr>
          </a:p>
        </p:txBody>
      </p:sp>
      <p:pic>
        <p:nvPicPr>
          <p:cNvPr id="7" name="Picture 6" descr="Chart, waterfall chart&#10;&#10;Description automatically generated">
            <a:extLst>
              <a:ext uri="{FF2B5EF4-FFF2-40B4-BE49-F238E27FC236}">
                <a16:creationId xmlns:a16="http://schemas.microsoft.com/office/drawing/2014/main" id="{69684E92-E352-4BB3-85C7-16F82376B0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2192" y="2174687"/>
            <a:ext cx="3759393" cy="1790792"/>
          </a:xfrm>
          <a:prstGeom prst="rect">
            <a:avLst/>
          </a:prstGeom>
        </p:spPr>
      </p:pic>
      <p:pic>
        <p:nvPicPr>
          <p:cNvPr id="11" name="Picture 10" descr="Chart&#10;&#10;Description automatically generated">
            <a:extLst>
              <a:ext uri="{FF2B5EF4-FFF2-40B4-BE49-F238E27FC236}">
                <a16:creationId xmlns:a16="http://schemas.microsoft.com/office/drawing/2014/main" id="{8D7DE813-8464-49DC-B85F-75B4C41FE2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8566" y="2174687"/>
            <a:ext cx="3721291" cy="1746340"/>
          </a:xfrm>
          <a:prstGeom prst="rect">
            <a:avLst/>
          </a:prstGeom>
        </p:spPr>
      </p:pic>
      <p:pic>
        <p:nvPicPr>
          <p:cNvPr id="19" name="Picture 18" descr="Chart, bar chart&#10;&#10;Description automatically generated">
            <a:extLst>
              <a:ext uri="{FF2B5EF4-FFF2-40B4-BE49-F238E27FC236}">
                <a16:creationId xmlns:a16="http://schemas.microsoft.com/office/drawing/2014/main" id="{F9F7B5FD-18CC-4FF0-9D12-4ABD631C28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8060" y="4540759"/>
            <a:ext cx="3714941" cy="1746340"/>
          </a:xfrm>
          <a:prstGeom prst="rect">
            <a:avLst/>
          </a:prstGeom>
        </p:spPr>
      </p:pic>
      <p:pic>
        <p:nvPicPr>
          <p:cNvPr id="21" name="Picture 20" descr="Chart, bar chart&#10;&#10;Description automatically generated">
            <a:extLst>
              <a:ext uri="{FF2B5EF4-FFF2-40B4-BE49-F238E27FC236}">
                <a16:creationId xmlns:a16="http://schemas.microsoft.com/office/drawing/2014/main" id="{4F8F8314-1561-432B-99BA-921B2F203D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9836" y="4554331"/>
            <a:ext cx="3714941" cy="1765391"/>
          </a:xfrm>
          <a:prstGeom prst="rect">
            <a:avLst/>
          </a:prstGeom>
        </p:spPr>
      </p:pic>
      <p:sp>
        <p:nvSpPr>
          <p:cNvPr id="22" name="TextBox 21">
            <a:extLst>
              <a:ext uri="{FF2B5EF4-FFF2-40B4-BE49-F238E27FC236}">
                <a16:creationId xmlns:a16="http://schemas.microsoft.com/office/drawing/2014/main" id="{075B70CE-73FD-4F0D-9F2C-A0F5F732548D}"/>
              </a:ext>
            </a:extLst>
          </p:cNvPr>
          <p:cNvSpPr txBox="1"/>
          <p:nvPr/>
        </p:nvSpPr>
        <p:spPr>
          <a:xfrm>
            <a:off x="4081671" y="1792103"/>
            <a:ext cx="1379976" cy="382584"/>
          </a:xfrm>
          <a:prstGeom prst="rect">
            <a:avLst/>
          </a:prstGeom>
          <a:solidFill>
            <a:schemeClr val="accent1">
              <a:lumMod val="20000"/>
              <a:lumOff val="80000"/>
            </a:schemeClr>
          </a:solidFill>
          <a:ln>
            <a:solidFill>
              <a:schemeClr val="accent1">
                <a:lumMod val="40000"/>
                <a:lumOff val="60000"/>
              </a:schemeClr>
            </a:solidFill>
          </a:ln>
        </p:spPr>
        <p:txBody>
          <a:bodyPr wrap="square" rtlCol="0">
            <a:spAutoFit/>
          </a:bodyPr>
          <a:lstStyle/>
          <a:p>
            <a:pPr algn="ctr"/>
            <a:r>
              <a:rPr lang="en-GB" dirty="0"/>
              <a:t>Intuitiveness</a:t>
            </a:r>
            <a:endParaRPr lang="en-DE" dirty="0"/>
          </a:p>
        </p:txBody>
      </p:sp>
      <p:sp>
        <p:nvSpPr>
          <p:cNvPr id="24" name="TextBox 23">
            <a:extLst>
              <a:ext uri="{FF2B5EF4-FFF2-40B4-BE49-F238E27FC236}">
                <a16:creationId xmlns:a16="http://schemas.microsoft.com/office/drawing/2014/main" id="{3B2C1CAB-6DC0-4C78-89FA-1847753383E4}"/>
              </a:ext>
            </a:extLst>
          </p:cNvPr>
          <p:cNvSpPr txBox="1"/>
          <p:nvPr/>
        </p:nvSpPr>
        <p:spPr>
          <a:xfrm>
            <a:off x="4419599" y="4173942"/>
            <a:ext cx="1075177" cy="382584"/>
          </a:xfrm>
          <a:prstGeom prst="rect">
            <a:avLst/>
          </a:prstGeom>
          <a:solidFill>
            <a:schemeClr val="accent1">
              <a:lumMod val="20000"/>
              <a:lumOff val="80000"/>
            </a:schemeClr>
          </a:solidFill>
          <a:ln>
            <a:solidFill>
              <a:schemeClr val="accent1">
                <a:lumMod val="40000"/>
                <a:lumOff val="60000"/>
              </a:schemeClr>
            </a:solidFill>
          </a:ln>
        </p:spPr>
        <p:txBody>
          <a:bodyPr wrap="square" rtlCol="0">
            <a:spAutoFit/>
          </a:bodyPr>
          <a:lstStyle/>
          <a:p>
            <a:pPr algn="ctr"/>
            <a:r>
              <a:rPr lang="en-GB" dirty="0"/>
              <a:t>Quality</a:t>
            </a:r>
            <a:endParaRPr lang="en-DE" dirty="0"/>
          </a:p>
        </p:txBody>
      </p:sp>
      <p:sp>
        <p:nvSpPr>
          <p:cNvPr id="25" name="TextBox 24">
            <a:extLst>
              <a:ext uri="{FF2B5EF4-FFF2-40B4-BE49-F238E27FC236}">
                <a16:creationId xmlns:a16="http://schemas.microsoft.com/office/drawing/2014/main" id="{4E423E74-6B61-4EBA-870E-17A3F8AFC400}"/>
              </a:ext>
            </a:extLst>
          </p:cNvPr>
          <p:cNvSpPr txBox="1"/>
          <p:nvPr/>
        </p:nvSpPr>
        <p:spPr>
          <a:xfrm>
            <a:off x="9594679" y="4146346"/>
            <a:ext cx="1075178" cy="382584"/>
          </a:xfrm>
          <a:prstGeom prst="rect">
            <a:avLst/>
          </a:prstGeom>
          <a:solidFill>
            <a:schemeClr val="accent1">
              <a:lumMod val="20000"/>
              <a:lumOff val="80000"/>
            </a:schemeClr>
          </a:solidFill>
          <a:ln>
            <a:solidFill>
              <a:schemeClr val="accent1">
                <a:lumMod val="40000"/>
                <a:lumOff val="60000"/>
              </a:schemeClr>
            </a:solidFill>
          </a:ln>
        </p:spPr>
        <p:txBody>
          <a:bodyPr wrap="square" rtlCol="0">
            <a:spAutoFit/>
          </a:bodyPr>
          <a:lstStyle/>
          <a:p>
            <a:pPr algn="ctr"/>
            <a:r>
              <a:rPr lang="en-GB" dirty="0"/>
              <a:t>Fluency</a:t>
            </a:r>
            <a:endParaRPr lang="en-DE" dirty="0"/>
          </a:p>
        </p:txBody>
      </p:sp>
      <p:sp>
        <p:nvSpPr>
          <p:cNvPr id="26" name="TextBox 25">
            <a:extLst>
              <a:ext uri="{FF2B5EF4-FFF2-40B4-BE49-F238E27FC236}">
                <a16:creationId xmlns:a16="http://schemas.microsoft.com/office/drawing/2014/main" id="{9701160E-60A0-4BA7-82E1-B2285E80768C}"/>
              </a:ext>
            </a:extLst>
          </p:cNvPr>
          <p:cNvSpPr txBox="1"/>
          <p:nvPr/>
        </p:nvSpPr>
        <p:spPr>
          <a:xfrm>
            <a:off x="9601200" y="1792103"/>
            <a:ext cx="1042880" cy="382584"/>
          </a:xfrm>
          <a:prstGeom prst="rect">
            <a:avLst/>
          </a:prstGeom>
          <a:solidFill>
            <a:schemeClr val="accent1">
              <a:lumMod val="20000"/>
              <a:lumOff val="80000"/>
            </a:schemeClr>
          </a:solidFill>
          <a:ln>
            <a:solidFill>
              <a:schemeClr val="accent1">
                <a:lumMod val="40000"/>
                <a:lumOff val="60000"/>
              </a:schemeClr>
            </a:solidFill>
          </a:ln>
        </p:spPr>
        <p:txBody>
          <a:bodyPr wrap="square" rtlCol="0">
            <a:spAutoFit/>
          </a:bodyPr>
          <a:lstStyle/>
          <a:p>
            <a:pPr algn="ctr"/>
            <a:r>
              <a:rPr lang="en-GB" dirty="0"/>
              <a:t>Accuracy</a:t>
            </a:r>
            <a:endParaRPr lang="en-DE" dirty="0"/>
          </a:p>
        </p:txBody>
      </p:sp>
      <p:sp>
        <p:nvSpPr>
          <p:cNvPr id="27" name="Footer Placeholder 3">
            <a:extLst>
              <a:ext uri="{FF2B5EF4-FFF2-40B4-BE49-F238E27FC236}">
                <a16:creationId xmlns:a16="http://schemas.microsoft.com/office/drawing/2014/main" id="{64930877-92E1-4DA4-B904-F5399BCBBD68}"/>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36490397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5" y="378269"/>
            <a:ext cx="10232345"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Prototype evaluation – contd.</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32</a:t>
            </a:fld>
            <a:endParaRPr dirty="0"/>
          </a:p>
        </p:txBody>
      </p:sp>
      <p:sp>
        <p:nvSpPr>
          <p:cNvPr id="6" name="TextBox 5">
            <a:extLst>
              <a:ext uri="{FF2B5EF4-FFF2-40B4-BE49-F238E27FC236}">
                <a16:creationId xmlns:a16="http://schemas.microsoft.com/office/drawing/2014/main" id="{A7EE2FC1-0D61-4F71-A4F0-76F1CBE4C0EE}"/>
              </a:ext>
            </a:extLst>
          </p:cNvPr>
          <p:cNvSpPr txBox="1"/>
          <p:nvPr/>
        </p:nvSpPr>
        <p:spPr>
          <a:xfrm>
            <a:off x="326047" y="1053439"/>
            <a:ext cx="10469980" cy="861774"/>
          </a:xfrm>
          <a:prstGeom prst="rect">
            <a:avLst/>
          </a:prstGeom>
          <a:noFill/>
        </p:spPr>
        <p:txBody>
          <a:bodyPr wrap="square" rtlCol="0">
            <a:spAutoFit/>
          </a:bodyPr>
          <a:lstStyle/>
          <a:p>
            <a:r>
              <a:rPr lang="en-US" b="1" spc="-5" dirty="0">
                <a:latin typeface="Arial"/>
                <a:cs typeface="Arial"/>
              </a:rPr>
              <a:t>Rating for overall impression of the prototype  </a:t>
            </a:r>
            <a:r>
              <a:rPr lang="en-US" sz="1400" spc="-5" dirty="0">
                <a:latin typeface="Arial"/>
                <a:cs typeface="Arial"/>
              </a:rPr>
              <a:t>( 1 = worst , 5 = excellent)</a:t>
            </a:r>
          </a:p>
          <a:p>
            <a:endParaRPr lang="en-US" sz="1400" spc="-5" dirty="0">
              <a:latin typeface="Arial"/>
              <a:cs typeface="Arial"/>
            </a:endParaRPr>
          </a:p>
          <a:p>
            <a:r>
              <a:rPr lang="en-US" dirty="0"/>
              <a:t>The average rating for this question was 4.4, with 40% rating 5,and 60% rating 4 on the Likert scale.</a:t>
            </a:r>
            <a:endParaRPr lang="en-US" spc="-5" dirty="0">
              <a:latin typeface="Arial"/>
              <a:cs typeface="Arial"/>
            </a:endParaRPr>
          </a:p>
        </p:txBody>
      </p:sp>
      <p:pic>
        <p:nvPicPr>
          <p:cNvPr id="8" name="Picture 7" descr="Chart&#10;&#10;Description automatically generated">
            <a:extLst>
              <a:ext uri="{FF2B5EF4-FFF2-40B4-BE49-F238E27FC236}">
                <a16:creationId xmlns:a16="http://schemas.microsoft.com/office/drawing/2014/main" id="{43D994FA-EAAF-44B9-AB8F-29B4D5BA5E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2289" y="2743200"/>
            <a:ext cx="8139078" cy="3505200"/>
          </a:xfrm>
          <a:prstGeom prst="rect">
            <a:avLst/>
          </a:prstGeom>
        </p:spPr>
      </p:pic>
      <p:sp>
        <p:nvSpPr>
          <p:cNvPr id="16" name="TextBox 15">
            <a:extLst>
              <a:ext uri="{FF2B5EF4-FFF2-40B4-BE49-F238E27FC236}">
                <a16:creationId xmlns:a16="http://schemas.microsoft.com/office/drawing/2014/main" id="{524BEA63-6547-442E-AFC8-34EA21B0AF44}"/>
              </a:ext>
            </a:extLst>
          </p:cNvPr>
          <p:cNvSpPr txBox="1"/>
          <p:nvPr/>
        </p:nvSpPr>
        <p:spPr>
          <a:xfrm>
            <a:off x="7315200" y="2360616"/>
            <a:ext cx="2736167" cy="382584"/>
          </a:xfrm>
          <a:prstGeom prst="rect">
            <a:avLst/>
          </a:prstGeom>
          <a:solidFill>
            <a:schemeClr val="accent1">
              <a:lumMod val="20000"/>
              <a:lumOff val="80000"/>
            </a:schemeClr>
          </a:solidFill>
          <a:ln>
            <a:solidFill>
              <a:schemeClr val="accent1">
                <a:lumMod val="40000"/>
                <a:lumOff val="60000"/>
              </a:schemeClr>
            </a:solidFill>
          </a:ln>
        </p:spPr>
        <p:txBody>
          <a:bodyPr wrap="square" rtlCol="0">
            <a:spAutoFit/>
          </a:bodyPr>
          <a:lstStyle/>
          <a:p>
            <a:pPr algn="ctr"/>
            <a:r>
              <a:rPr lang="en-GB" dirty="0"/>
              <a:t>Overall impression</a:t>
            </a:r>
            <a:endParaRPr lang="en-DE" dirty="0"/>
          </a:p>
        </p:txBody>
      </p:sp>
      <p:sp>
        <p:nvSpPr>
          <p:cNvPr id="17" name="Footer Placeholder 3">
            <a:extLst>
              <a:ext uri="{FF2B5EF4-FFF2-40B4-BE49-F238E27FC236}">
                <a16:creationId xmlns:a16="http://schemas.microsoft.com/office/drawing/2014/main" id="{8B473255-5E4B-4508-A70D-79C7A27A818F}"/>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374547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29280" cy="382156"/>
          </a:xfrm>
          <a:prstGeom prst="rect">
            <a:avLst/>
          </a:prstGeom>
        </p:spPr>
        <p:txBody>
          <a:bodyPr vert="horz" wrap="square" lIns="0" tIns="12700" rIns="0" bIns="0" rtlCol="0">
            <a:spAutoFit/>
          </a:bodyPr>
          <a:lstStyle/>
          <a:p>
            <a:pPr marL="12700">
              <a:spcBef>
                <a:spcPts val="1670"/>
              </a:spcBef>
              <a:tabLst>
                <a:tab pos="354965" algn="l"/>
                <a:tab pos="355600" algn="l"/>
              </a:tabLst>
            </a:pPr>
            <a:r>
              <a:rPr lang="en-GB" spc="-5" dirty="0"/>
              <a:t>Findings – RQ3</a:t>
            </a:r>
            <a:endParaRPr lang="en-GB" dirty="0"/>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33</a:t>
            </a:fld>
            <a:endParaRPr dirty="0"/>
          </a:p>
        </p:txBody>
      </p:sp>
      <p:sp>
        <p:nvSpPr>
          <p:cNvPr id="3" name="object 3"/>
          <p:cNvSpPr txBox="1"/>
          <p:nvPr/>
        </p:nvSpPr>
        <p:spPr>
          <a:xfrm>
            <a:off x="864024" y="956448"/>
            <a:ext cx="8935085" cy="4319131"/>
          </a:xfrm>
          <a:prstGeom prst="rect">
            <a:avLst/>
          </a:prstGeom>
        </p:spPr>
        <p:txBody>
          <a:bodyPr vert="horz" wrap="square" lIns="0" tIns="66040" rIns="0" bIns="0" rtlCol="0">
            <a:spAutoFit/>
          </a:bodyPr>
          <a:lstStyle/>
          <a:p>
            <a:pPr marL="297815" indent="-285750">
              <a:lnSpc>
                <a:spcPct val="100000"/>
              </a:lnSpc>
              <a:spcBef>
                <a:spcPts val="520"/>
              </a:spcBef>
              <a:buFont typeface="Arial" panose="020B0604020202020204" pitchFamily="34" charset="0"/>
              <a:buChar char="•"/>
              <a:tabLst>
                <a:tab pos="267335" algn="l"/>
              </a:tabLst>
            </a:pPr>
            <a:r>
              <a:rPr lang="en-US" sz="1600" b="1" dirty="0">
                <a:latin typeface="Arial"/>
                <a:cs typeface="Arial"/>
              </a:rPr>
              <a:t>RQ3 - </a:t>
            </a:r>
            <a:r>
              <a:rPr lang="en-US" sz="1600" dirty="0">
                <a:latin typeface="Arial"/>
                <a:cs typeface="Arial"/>
              </a:rPr>
              <a:t>Can an automated reporting assistant tool prove beneficial for the data experts in writing textual executive summaries for time-series KPI data?</a:t>
            </a:r>
            <a:br>
              <a:rPr lang="en-US" sz="1600" dirty="0">
                <a:latin typeface="Arial"/>
                <a:cs typeface="Arial"/>
              </a:rPr>
            </a:br>
            <a:endParaRPr lang="en-US" sz="1600" dirty="0">
              <a:latin typeface="Arial"/>
              <a:cs typeface="Arial"/>
            </a:endParaRPr>
          </a:p>
          <a:p>
            <a:pPr marL="755015" lvl="1" indent="-285750">
              <a:spcBef>
                <a:spcPts val="520"/>
              </a:spcBef>
              <a:buFont typeface="Arial" panose="020B0604020202020204" pitchFamily="34" charset="0"/>
              <a:buChar char="•"/>
              <a:tabLst>
                <a:tab pos="267335" algn="l"/>
              </a:tabLst>
            </a:pPr>
            <a:r>
              <a:rPr lang="en-US" sz="1600" dirty="0">
                <a:latin typeface="Arial"/>
                <a:cs typeface="Arial"/>
              </a:rPr>
              <a:t>Used human-based evaluation techniques for evaluating the prototype</a:t>
            </a:r>
            <a:br>
              <a:rPr lang="en-US" sz="1600" dirty="0">
                <a:latin typeface="Arial"/>
                <a:cs typeface="Arial"/>
              </a:rPr>
            </a:br>
            <a:endParaRPr lang="en-US" sz="1600" dirty="0">
              <a:latin typeface="Arial"/>
              <a:cs typeface="Arial"/>
            </a:endParaRPr>
          </a:p>
          <a:p>
            <a:pPr marL="755015" lvl="1" indent="-285750">
              <a:spcBef>
                <a:spcPts val="520"/>
              </a:spcBef>
              <a:buFont typeface="Arial" panose="020B0604020202020204" pitchFamily="34" charset="0"/>
              <a:buChar char="•"/>
              <a:tabLst>
                <a:tab pos="267335" algn="l"/>
              </a:tabLst>
            </a:pPr>
            <a:r>
              <a:rPr lang="en-US" sz="1600" dirty="0">
                <a:latin typeface="Arial"/>
                <a:cs typeface="Arial"/>
              </a:rPr>
              <a:t>Online survey was conducted, and participants were provided access to the prototype and asked to provide ratings.</a:t>
            </a:r>
            <a:br>
              <a:rPr lang="en-US" sz="1600" dirty="0">
                <a:latin typeface="Arial"/>
                <a:cs typeface="Arial"/>
              </a:rPr>
            </a:br>
            <a:endParaRPr lang="en-US" sz="1600" dirty="0">
              <a:latin typeface="Arial"/>
              <a:cs typeface="Arial"/>
            </a:endParaRPr>
          </a:p>
          <a:p>
            <a:pPr marL="742950" lvl="1" indent="-285750">
              <a:buFont typeface="Arial" panose="020B0604020202020204" pitchFamily="34" charset="0"/>
              <a:buChar char="•"/>
            </a:pPr>
            <a:r>
              <a:rPr lang="en-US" sz="1600" spc="-5" dirty="0">
                <a:latin typeface="Arial"/>
                <a:cs typeface="Arial"/>
              </a:rPr>
              <a:t>Rating for overall impression of the prototype  </a:t>
            </a:r>
            <a:r>
              <a:rPr lang="en-US" sz="1200" spc="-5" dirty="0">
                <a:latin typeface="Arial"/>
                <a:cs typeface="Arial"/>
              </a:rPr>
              <a:t>( 1 = worst , 5 = excellent)</a:t>
            </a:r>
            <a:br>
              <a:rPr lang="en-US" sz="1200" spc="-5" dirty="0">
                <a:latin typeface="Arial"/>
                <a:cs typeface="Arial"/>
              </a:rPr>
            </a:br>
            <a:endParaRPr lang="en-US" sz="1200" spc="-5" dirty="0">
              <a:latin typeface="Arial"/>
              <a:cs typeface="Arial"/>
            </a:endParaRPr>
          </a:p>
          <a:p>
            <a:pPr marL="742950" lvl="1" indent="-285750">
              <a:buFont typeface="Arial" panose="020B0604020202020204" pitchFamily="34" charset="0"/>
              <a:buChar char="•"/>
            </a:pPr>
            <a:r>
              <a:rPr lang="en-US" sz="1600" spc="-5" dirty="0">
                <a:latin typeface="Arial"/>
                <a:cs typeface="Arial"/>
              </a:rPr>
              <a:t>The average rating for this question was 4.4, with 40% rating 5,and 60% rating 4 on the Likert scale.</a:t>
            </a:r>
            <a:br>
              <a:rPr lang="en-US" sz="1600" spc="-5" dirty="0">
                <a:latin typeface="Arial"/>
                <a:cs typeface="Arial"/>
              </a:rPr>
            </a:br>
            <a:endParaRPr lang="en-US" sz="1600" spc="-5" dirty="0">
              <a:latin typeface="Arial"/>
              <a:cs typeface="Arial"/>
            </a:endParaRPr>
          </a:p>
          <a:p>
            <a:pPr marL="742950" lvl="1" indent="-285750">
              <a:buFont typeface="Wingdings" panose="05000000000000000000" pitchFamily="2" charset="2"/>
              <a:buChar char="Ø"/>
            </a:pPr>
            <a:endParaRPr lang="en-US" sz="1600" dirty="0">
              <a:latin typeface="Arial"/>
              <a:cs typeface="Arial"/>
            </a:endParaRPr>
          </a:p>
          <a:p>
            <a:pPr lvl="1"/>
            <a:br>
              <a:rPr lang="en-US" sz="1600" dirty="0">
                <a:latin typeface="Arial"/>
                <a:cs typeface="Arial"/>
              </a:rPr>
            </a:br>
            <a:br>
              <a:rPr lang="en-US" sz="1600" dirty="0">
                <a:latin typeface="Arial"/>
                <a:cs typeface="Arial"/>
              </a:rPr>
            </a:br>
            <a:endParaRPr sz="1600" dirty="0">
              <a:latin typeface="Arial"/>
              <a:cs typeface="Arial"/>
            </a:endParaRPr>
          </a:p>
        </p:txBody>
      </p:sp>
      <p:pic>
        <p:nvPicPr>
          <p:cNvPr id="6" name="Picture 5" descr="Chart&#10;&#10;Description automatically generated">
            <a:extLst>
              <a:ext uri="{FF2B5EF4-FFF2-40B4-BE49-F238E27FC236}">
                <a16:creationId xmlns:a16="http://schemas.microsoft.com/office/drawing/2014/main" id="{BDB3E094-DABB-46C0-8250-E9D4C2DE8D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4155628"/>
            <a:ext cx="5612668" cy="2343153"/>
          </a:xfrm>
          <a:prstGeom prst="rect">
            <a:avLst/>
          </a:prstGeom>
        </p:spPr>
      </p:pic>
      <p:sp>
        <p:nvSpPr>
          <p:cNvPr id="9" name="Footer Placeholder 3">
            <a:extLst>
              <a:ext uri="{FF2B5EF4-FFF2-40B4-BE49-F238E27FC236}">
                <a16:creationId xmlns:a16="http://schemas.microsoft.com/office/drawing/2014/main" id="{53FB2F57-9DBF-4594-B0B7-13EC1748BCD2}"/>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935532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5080" y="3581400"/>
            <a:ext cx="12202160" cy="586105"/>
            <a:chOff x="-4760" y="2560142"/>
            <a:chExt cx="12202160" cy="586105"/>
          </a:xfrm>
        </p:grpSpPr>
        <p:sp>
          <p:nvSpPr>
            <p:cNvPr id="3" name="object 3"/>
            <p:cNvSpPr/>
            <p:nvPr/>
          </p:nvSpPr>
          <p:spPr>
            <a:xfrm>
              <a:off x="1" y="2564899"/>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dirty="0"/>
            </a:p>
          </p:txBody>
        </p:sp>
        <p:sp>
          <p:nvSpPr>
            <p:cNvPr id="4" name="object 4"/>
            <p:cNvSpPr/>
            <p:nvPr/>
          </p:nvSpPr>
          <p:spPr>
            <a:xfrm>
              <a:off x="1" y="2564904"/>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dirty="0"/>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34</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1E5833B8-DCD6-415B-9B7D-01B0F47335E6}"/>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EA8CFBBA-6DEE-47C5-9A4A-635D3106C9B7}"/>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8834869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8122664" cy="382156"/>
          </a:xfrm>
          <a:prstGeom prst="rect">
            <a:avLst/>
          </a:prstGeom>
        </p:spPr>
        <p:txBody>
          <a:bodyPr vert="horz" wrap="square" lIns="0" tIns="12700" rIns="0" bIns="0" rtlCol="0">
            <a:spAutoFit/>
          </a:bodyPr>
          <a:lstStyle/>
          <a:p>
            <a:pPr marL="12700">
              <a:lnSpc>
                <a:spcPct val="100000"/>
              </a:lnSpc>
              <a:spcBef>
                <a:spcPts val="1664"/>
              </a:spcBef>
              <a:tabLst>
                <a:tab pos="354965" algn="l"/>
                <a:tab pos="355600" algn="l"/>
              </a:tabLst>
            </a:pPr>
            <a:r>
              <a:rPr lang="en-GB" dirty="0"/>
              <a:t>Limitations and</a:t>
            </a:r>
            <a:r>
              <a:rPr lang="en-GB" spc="-25" dirty="0"/>
              <a:t> </a:t>
            </a:r>
            <a:r>
              <a:rPr lang="en-GB" spc="-5" dirty="0"/>
              <a:t>Future work</a:t>
            </a:r>
          </a:p>
        </p:txBody>
      </p:sp>
      <p:sp>
        <p:nvSpPr>
          <p:cNvPr id="3" name="object 3"/>
          <p:cNvSpPr txBox="1"/>
          <p:nvPr/>
        </p:nvSpPr>
        <p:spPr>
          <a:xfrm>
            <a:off x="413175" y="1009840"/>
            <a:ext cx="4616026" cy="3654847"/>
          </a:xfrm>
          <a:prstGeom prst="rect">
            <a:avLst/>
          </a:prstGeom>
        </p:spPr>
        <p:txBody>
          <a:bodyPr vert="horz" wrap="square" lIns="0" tIns="12700" rIns="0" bIns="0" rtlCol="0">
            <a:spAutoFit/>
          </a:bodyPr>
          <a:lstStyle/>
          <a:p>
            <a:pPr marL="12700">
              <a:lnSpc>
                <a:spcPct val="100000"/>
              </a:lnSpc>
              <a:spcBef>
                <a:spcPts val="100"/>
              </a:spcBef>
            </a:pPr>
            <a:endParaRPr lang="en-GB" spc="-5" dirty="0">
              <a:latin typeface="Arial"/>
              <a:cs typeface="Arial"/>
            </a:endParaRPr>
          </a:p>
          <a:p>
            <a:pPr marL="12700">
              <a:lnSpc>
                <a:spcPct val="100000"/>
              </a:lnSpc>
              <a:spcBef>
                <a:spcPts val="100"/>
              </a:spcBef>
            </a:pPr>
            <a:r>
              <a:rPr lang="en-GB" sz="1850" b="1" spc="-5" dirty="0">
                <a:latin typeface="Arial"/>
                <a:cs typeface="Arial"/>
              </a:rPr>
              <a:t>Limitations</a:t>
            </a:r>
            <a:r>
              <a:rPr lang="en-GB" sz="1850" spc="-5" dirty="0">
                <a:latin typeface="Arial"/>
                <a:cs typeface="Arial"/>
              </a:rPr>
              <a:t>:</a:t>
            </a:r>
          </a:p>
          <a:p>
            <a:pPr marL="12700">
              <a:lnSpc>
                <a:spcPct val="100000"/>
              </a:lnSpc>
              <a:spcBef>
                <a:spcPts val="100"/>
              </a:spcBef>
            </a:pPr>
            <a:endParaRPr sz="1850"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z="1800" spc="-5" dirty="0">
                <a:latin typeface="Arial"/>
                <a:cs typeface="Arial"/>
              </a:rPr>
              <a:t>Limited number of task-based interviews</a:t>
            </a:r>
            <a:br>
              <a:rPr lang="en-GB" sz="1800" spc="-5" dirty="0">
                <a:latin typeface="Arial"/>
                <a:cs typeface="Arial"/>
              </a:rPr>
            </a:br>
            <a:endParaRPr lang="en-GB" sz="1800" spc="-5"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pc="-5" dirty="0">
                <a:latin typeface="Arial"/>
                <a:cs typeface="Arial"/>
              </a:rPr>
              <a:t>No </a:t>
            </a:r>
            <a:r>
              <a:rPr lang="en-GB" sz="1800" spc="-5" dirty="0">
                <a:latin typeface="Arial"/>
                <a:cs typeface="Arial"/>
              </a:rPr>
              <a:t>Linguistic realisation engine</a:t>
            </a:r>
            <a:br>
              <a:rPr lang="en-GB" sz="1800" spc="-5" dirty="0">
                <a:latin typeface="Arial"/>
                <a:cs typeface="Arial"/>
              </a:rPr>
            </a:br>
            <a:endParaRPr lang="en-GB" sz="1800" spc="-5"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pc="-5" dirty="0">
                <a:latin typeface="Arial"/>
                <a:cs typeface="Arial"/>
              </a:rPr>
              <a:t>Output only in English language</a:t>
            </a:r>
            <a:br>
              <a:rPr lang="en-GB" spc="-5" dirty="0">
                <a:latin typeface="Arial"/>
                <a:cs typeface="Arial"/>
              </a:rPr>
            </a:br>
            <a:endParaRPr lang="en-GB" spc="-5"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pc="-5" dirty="0">
                <a:latin typeface="Arial"/>
                <a:cs typeface="Arial"/>
              </a:rPr>
              <a:t>Single output text for every input</a:t>
            </a:r>
            <a:br>
              <a:rPr lang="en-GB" spc="-5" dirty="0">
                <a:latin typeface="Arial"/>
                <a:cs typeface="Arial"/>
              </a:rPr>
            </a:br>
            <a:endParaRPr lang="en-GB" spc="-5"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pc="-5" dirty="0">
                <a:latin typeface="Arial"/>
                <a:cs typeface="Arial"/>
              </a:rPr>
              <a:t>Difficult to implement for complex datasets</a:t>
            </a:r>
          </a:p>
          <a:p>
            <a:pPr marL="298450" indent="-285750">
              <a:lnSpc>
                <a:spcPct val="100000"/>
              </a:lnSpc>
              <a:buFont typeface="Wingdings"/>
              <a:buChar char=""/>
              <a:tabLst>
                <a:tab pos="297815" algn="l"/>
                <a:tab pos="298450" algn="l"/>
              </a:tabLst>
            </a:pPr>
            <a:endParaRPr lang="en-GB" spc="-5" dirty="0">
              <a:latin typeface="Arial"/>
              <a:cs typeface="Arial"/>
            </a:endParaRPr>
          </a:p>
        </p:txBody>
      </p:sp>
      <p:sp>
        <p:nvSpPr>
          <p:cNvPr id="7" name="Footer Placeholder 3">
            <a:extLst>
              <a:ext uri="{FF2B5EF4-FFF2-40B4-BE49-F238E27FC236}">
                <a16:creationId xmlns:a16="http://schemas.microsoft.com/office/drawing/2014/main" id="{E51129CB-3FE6-43F1-8D14-B97F4DCE1E14}"/>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8" name="object 7">
            <a:extLst>
              <a:ext uri="{FF2B5EF4-FFF2-40B4-BE49-F238E27FC236}">
                <a16:creationId xmlns:a16="http://schemas.microsoft.com/office/drawing/2014/main" id="{E6C3F54E-1280-4E0E-9375-60F51AE59624}"/>
              </a:ext>
            </a:extLst>
          </p:cNvPr>
          <p:cNvSpPr txBox="1">
            <a:spLocks noGrp="1"/>
          </p:cNvSpPr>
          <p:nvPr>
            <p:ph type="ftr" sz="quarter" idx="5"/>
          </p:nvPr>
        </p:nvSpPr>
        <p:spPr>
          <a:xfrm>
            <a:off x="11079581" y="6646788"/>
            <a:ext cx="367029" cy="139065"/>
          </a:xfrm>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9" name="object 8">
            <a:extLst>
              <a:ext uri="{FF2B5EF4-FFF2-40B4-BE49-F238E27FC236}">
                <a16:creationId xmlns:a16="http://schemas.microsoft.com/office/drawing/2014/main" id="{A96FE533-5C7B-4E8E-9C2D-589DA229AC8F}"/>
              </a:ext>
            </a:extLst>
          </p:cNvPr>
          <p:cNvSpPr txBox="1">
            <a:spLocks noGrp="1"/>
          </p:cNvSpPr>
          <p:nvPr>
            <p:ph type="sldNum" sz="quarter" idx="7"/>
          </p:nvPr>
        </p:nvSpPr>
        <p:spPr>
          <a:xfrm>
            <a:off x="11704002" y="6646788"/>
            <a:ext cx="190500" cy="139065"/>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35</a:t>
            </a:fld>
            <a:endParaRPr dirty="0"/>
          </a:p>
        </p:txBody>
      </p:sp>
      <p:sp>
        <p:nvSpPr>
          <p:cNvPr id="10" name="object 3">
            <a:extLst>
              <a:ext uri="{FF2B5EF4-FFF2-40B4-BE49-F238E27FC236}">
                <a16:creationId xmlns:a16="http://schemas.microsoft.com/office/drawing/2014/main" id="{EE25471C-04BA-42A7-8890-182EF0C68AE5}"/>
              </a:ext>
            </a:extLst>
          </p:cNvPr>
          <p:cNvSpPr txBox="1"/>
          <p:nvPr/>
        </p:nvSpPr>
        <p:spPr>
          <a:xfrm>
            <a:off x="5867400" y="1295400"/>
            <a:ext cx="4616026" cy="3067506"/>
          </a:xfrm>
          <a:prstGeom prst="rect">
            <a:avLst/>
          </a:prstGeom>
        </p:spPr>
        <p:txBody>
          <a:bodyPr vert="horz" wrap="square" lIns="0" tIns="12700" rIns="0" bIns="0" rtlCol="0">
            <a:spAutoFit/>
          </a:bodyPr>
          <a:lstStyle/>
          <a:p>
            <a:pPr marL="12700">
              <a:tabLst>
                <a:tab pos="297815" algn="l"/>
                <a:tab pos="298450" algn="l"/>
              </a:tabLst>
            </a:pPr>
            <a:r>
              <a:rPr sz="1800" b="1" spc="-5" dirty="0">
                <a:latin typeface="Arial"/>
                <a:cs typeface="Arial"/>
              </a:rPr>
              <a:t>Future</a:t>
            </a:r>
            <a:r>
              <a:rPr sz="1800" b="1" spc="-10" dirty="0">
                <a:latin typeface="Arial"/>
                <a:cs typeface="Arial"/>
              </a:rPr>
              <a:t> </a:t>
            </a:r>
            <a:r>
              <a:rPr sz="1800" b="1" spc="-5" dirty="0">
                <a:latin typeface="Arial"/>
                <a:cs typeface="Arial"/>
              </a:rPr>
              <a:t>work</a:t>
            </a:r>
            <a:r>
              <a:rPr lang="en-GB" sz="1800" spc="-5" dirty="0">
                <a:latin typeface="Arial"/>
                <a:cs typeface="Arial"/>
              </a:rPr>
              <a:t>:</a:t>
            </a:r>
            <a:br>
              <a:rPr lang="en-GB" sz="1800" spc="-5" dirty="0">
                <a:latin typeface="Arial"/>
                <a:cs typeface="Arial"/>
              </a:rPr>
            </a:br>
            <a:endParaRPr sz="1850"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z="1800" spc="-5" dirty="0">
                <a:latin typeface="Arial"/>
                <a:cs typeface="Arial"/>
              </a:rPr>
              <a:t>Linguistic Realisation engine</a:t>
            </a:r>
          </a:p>
          <a:p>
            <a:pPr marL="12700">
              <a:lnSpc>
                <a:spcPct val="100000"/>
              </a:lnSpc>
              <a:tabLst>
                <a:tab pos="297815" algn="l"/>
                <a:tab pos="298450" algn="l"/>
              </a:tabLst>
            </a:pPr>
            <a:endParaRPr lang="en-GB" spc="-5" dirty="0">
              <a:latin typeface="Arial"/>
              <a:cs typeface="Arial"/>
            </a:endParaRPr>
          </a:p>
          <a:p>
            <a:pPr marL="298450" indent="-285750">
              <a:lnSpc>
                <a:spcPct val="100000"/>
              </a:lnSpc>
              <a:buFont typeface="Arial" panose="020B0604020202020204" pitchFamily="34" charset="0"/>
              <a:buChar char="•"/>
              <a:tabLst>
                <a:tab pos="297815" algn="l"/>
                <a:tab pos="298450" algn="l"/>
              </a:tabLst>
            </a:pPr>
            <a:r>
              <a:rPr lang="en-GB" spc="-5" dirty="0">
                <a:latin typeface="Arial"/>
                <a:cs typeface="Arial"/>
              </a:rPr>
              <a:t>Multiple output options</a:t>
            </a:r>
            <a:br>
              <a:rPr lang="en-GB" sz="1800" spc="-5" dirty="0">
                <a:latin typeface="Arial"/>
                <a:cs typeface="Arial"/>
              </a:rPr>
            </a:br>
            <a:endParaRPr sz="1800" dirty="0">
              <a:latin typeface="Arial"/>
              <a:cs typeface="Arial"/>
            </a:endParaRPr>
          </a:p>
          <a:p>
            <a:pPr marL="298450" indent="-285750">
              <a:lnSpc>
                <a:spcPct val="100000"/>
              </a:lnSpc>
              <a:spcBef>
                <a:spcPts val="5"/>
              </a:spcBef>
              <a:buFont typeface="Arial" panose="020B0604020202020204" pitchFamily="34" charset="0"/>
              <a:buChar char="•"/>
              <a:tabLst>
                <a:tab pos="297815" algn="l"/>
                <a:tab pos="298450" algn="l"/>
              </a:tabLst>
            </a:pPr>
            <a:r>
              <a:rPr lang="en-GB" sz="1800" spc="-5" dirty="0">
                <a:latin typeface="Arial"/>
                <a:cs typeface="Arial"/>
              </a:rPr>
              <a:t>Output in multiple languages</a:t>
            </a:r>
            <a:br>
              <a:rPr lang="en-GB" sz="1800" spc="-5" dirty="0">
                <a:latin typeface="Arial"/>
                <a:cs typeface="Arial"/>
              </a:rPr>
            </a:br>
            <a:endParaRPr lang="en-GB" spc="-5" dirty="0">
              <a:latin typeface="Arial"/>
              <a:cs typeface="Arial"/>
            </a:endParaRPr>
          </a:p>
          <a:p>
            <a:pPr marL="298450" indent="-285750">
              <a:spcBef>
                <a:spcPts val="5"/>
              </a:spcBef>
              <a:buFont typeface="Arial" panose="020B0604020202020204" pitchFamily="34" charset="0"/>
              <a:buChar char="•"/>
              <a:tabLst>
                <a:tab pos="297815" algn="l"/>
                <a:tab pos="298450" algn="l"/>
              </a:tabLst>
            </a:pPr>
            <a:r>
              <a:rPr lang="en-GB" spc="-5" dirty="0">
                <a:latin typeface="Arial"/>
                <a:cs typeface="Arial"/>
              </a:rPr>
              <a:t>Hybrid approach</a:t>
            </a:r>
            <a:br>
              <a:rPr lang="en-GB" spc="-5" dirty="0">
                <a:latin typeface="Arial"/>
                <a:cs typeface="Arial"/>
              </a:rPr>
            </a:br>
            <a:endParaRPr lang="en-GB" spc="-5" dirty="0">
              <a:latin typeface="Arial"/>
              <a:cs typeface="Arial"/>
            </a:endParaRPr>
          </a:p>
          <a:p>
            <a:pPr marL="298450" indent="-285750">
              <a:spcBef>
                <a:spcPts val="5"/>
              </a:spcBef>
              <a:buFont typeface="Arial" panose="020B0604020202020204" pitchFamily="34" charset="0"/>
              <a:buChar char="•"/>
              <a:tabLst>
                <a:tab pos="297815" algn="l"/>
                <a:tab pos="298450" algn="l"/>
              </a:tabLst>
            </a:pPr>
            <a:r>
              <a:rPr lang="en-GB" spc="-5" dirty="0">
                <a:latin typeface="Arial"/>
                <a:cs typeface="Arial"/>
              </a:rPr>
              <a:t>Improved trends and pattern detection</a:t>
            </a:r>
            <a:endParaRPr spc="-5" dirty="0">
              <a:latin typeface="Arial"/>
              <a:cs typeface="Arial"/>
            </a:endParaRPr>
          </a:p>
        </p:txBody>
      </p:sp>
      <p:cxnSp>
        <p:nvCxnSpPr>
          <p:cNvPr id="5" name="Straight Connector 4">
            <a:extLst>
              <a:ext uri="{FF2B5EF4-FFF2-40B4-BE49-F238E27FC236}">
                <a16:creationId xmlns:a16="http://schemas.microsoft.com/office/drawing/2014/main" id="{86A0FD3E-B402-44F4-A1C4-4A6CEE5BB579}"/>
              </a:ext>
            </a:extLst>
          </p:cNvPr>
          <p:cNvCxnSpPr/>
          <p:nvPr/>
        </p:nvCxnSpPr>
        <p:spPr>
          <a:xfrm>
            <a:off x="5410200" y="1009840"/>
            <a:ext cx="0" cy="500996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4114800"/>
            <a:ext cx="12202160" cy="586105"/>
            <a:chOff x="-4760" y="2560142"/>
            <a:chExt cx="12202160" cy="586105"/>
          </a:xfrm>
        </p:grpSpPr>
        <p:sp>
          <p:nvSpPr>
            <p:cNvPr id="3" name="object 3"/>
            <p:cNvSpPr/>
            <p:nvPr/>
          </p:nvSpPr>
          <p:spPr>
            <a:xfrm>
              <a:off x="1" y="2564899"/>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1" y="2564904"/>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36</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1E5833B8-DCD6-415B-9B7D-01B0F47335E6}"/>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4809F30F-C7C6-4EFA-8B6C-01B284C790D9}"/>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extLst>
      <p:ext uri="{BB962C8B-B14F-4D97-AF65-F5344CB8AC3E}">
        <p14:creationId xmlns:p14="http://schemas.microsoft.com/office/powerpoint/2010/main" val="18408066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529F9-C9E5-482B-BBC1-FB7D0912370B}"/>
              </a:ext>
            </a:extLst>
          </p:cNvPr>
          <p:cNvSpPr>
            <a:spLocks noGrp="1"/>
          </p:cNvSpPr>
          <p:nvPr>
            <p:ph type="title"/>
          </p:nvPr>
        </p:nvSpPr>
        <p:spPr>
          <a:xfrm>
            <a:off x="334433" y="384312"/>
            <a:ext cx="11486505" cy="369332"/>
          </a:xfrm>
        </p:spPr>
        <p:txBody>
          <a:bodyPr/>
          <a:lstStyle/>
          <a:p>
            <a:pPr algn="l"/>
            <a:r>
              <a:rPr lang="en-US" spc="-5" dirty="0"/>
              <a:t> </a:t>
            </a:r>
          </a:p>
        </p:txBody>
      </p:sp>
      <p:sp>
        <p:nvSpPr>
          <p:cNvPr id="3" name="TextBox 2">
            <a:extLst>
              <a:ext uri="{FF2B5EF4-FFF2-40B4-BE49-F238E27FC236}">
                <a16:creationId xmlns:a16="http://schemas.microsoft.com/office/drawing/2014/main" id="{AE200007-AA99-4EDB-8D45-557C2E7DAF5C}"/>
              </a:ext>
            </a:extLst>
          </p:cNvPr>
          <p:cNvSpPr txBox="1"/>
          <p:nvPr/>
        </p:nvSpPr>
        <p:spPr>
          <a:xfrm>
            <a:off x="2552700" y="2687408"/>
            <a:ext cx="6400800" cy="1015663"/>
          </a:xfrm>
          <a:prstGeom prst="rect">
            <a:avLst/>
          </a:prstGeom>
          <a:noFill/>
        </p:spPr>
        <p:txBody>
          <a:bodyPr wrap="square" rtlCol="0">
            <a:spAutoFit/>
          </a:bodyPr>
          <a:lstStyle/>
          <a:p>
            <a:pPr algn="ctr"/>
            <a:r>
              <a:rPr lang="en-GB" sz="6000" dirty="0">
                <a:solidFill>
                  <a:srgbClr val="0065BD"/>
                </a:solidFill>
              </a:rPr>
              <a:t>Conclusion</a:t>
            </a:r>
            <a:endParaRPr lang="en-DE" sz="2400" dirty="0">
              <a:solidFill>
                <a:srgbClr val="0065BD"/>
              </a:solidFill>
            </a:endParaRPr>
          </a:p>
        </p:txBody>
      </p:sp>
      <p:sp>
        <p:nvSpPr>
          <p:cNvPr id="8" name="Footer Placeholder 3">
            <a:extLst>
              <a:ext uri="{FF2B5EF4-FFF2-40B4-BE49-F238E27FC236}">
                <a16:creationId xmlns:a16="http://schemas.microsoft.com/office/drawing/2014/main" id="{0E8AE281-736B-4978-8823-1D611FB38CCD}"/>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9" name="object 7">
            <a:extLst>
              <a:ext uri="{FF2B5EF4-FFF2-40B4-BE49-F238E27FC236}">
                <a16:creationId xmlns:a16="http://schemas.microsoft.com/office/drawing/2014/main" id="{CEB13154-0FA0-44EB-830C-91E9ECD25E9E}"/>
              </a:ext>
            </a:extLst>
          </p:cNvPr>
          <p:cNvSpPr txBox="1">
            <a:spLocks noGrp="1"/>
          </p:cNvSpPr>
          <p:nvPr>
            <p:ph type="ftr" sz="quarter" idx="5"/>
          </p:nvPr>
        </p:nvSpPr>
        <p:spPr>
          <a:xfrm>
            <a:off x="11079581" y="6646788"/>
            <a:ext cx="367029" cy="139065"/>
          </a:xfrm>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10" name="object 8">
            <a:extLst>
              <a:ext uri="{FF2B5EF4-FFF2-40B4-BE49-F238E27FC236}">
                <a16:creationId xmlns:a16="http://schemas.microsoft.com/office/drawing/2014/main" id="{90468133-D54E-4B31-B69D-A8F2F97834E0}"/>
              </a:ext>
            </a:extLst>
          </p:cNvPr>
          <p:cNvSpPr txBox="1">
            <a:spLocks noGrp="1"/>
          </p:cNvSpPr>
          <p:nvPr>
            <p:ph type="sldNum" sz="quarter" idx="7"/>
          </p:nvPr>
        </p:nvSpPr>
        <p:spPr>
          <a:xfrm>
            <a:off x="11704002" y="6646788"/>
            <a:ext cx="190500" cy="139065"/>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37</a:t>
            </a:fld>
            <a:endParaRPr dirty="0"/>
          </a:p>
        </p:txBody>
      </p:sp>
    </p:spTree>
    <p:extLst>
      <p:ext uri="{BB962C8B-B14F-4D97-AF65-F5344CB8AC3E}">
        <p14:creationId xmlns:p14="http://schemas.microsoft.com/office/powerpoint/2010/main" val="385260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529F9-C9E5-482B-BBC1-FB7D0912370B}"/>
              </a:ext>
            </a:extLst>
          </p:cNvPr>
          <p:cNvSpPr>
            <a:spLocks noGrp="1"/>
          </p:cNvSpPr>
          <p:nvPr>
            <p:ph type="title"/>
          </p:nvPr>
        </p:nvSpPr>
        <p:spPr>
          <a:xfrm>
            <a:off x="334433" y="384312"/>
            <a:ext cx="11486505" cy="369332"/>
          </a:xfrm>
        </p:spPr>
        <p:txBody>
          <a:bodyPr/>
          <a:lstStyle/>
          <a:p>
            <a:pPr algn="l"/>
            <a:r>
              <a:rPr lang="en-US" spc="-5" dirty="0"/>
              <a:t> </a:t>
            </a:r>
          </a:p>
        </p:txBody>
      </p:sp>
      <p:sp>
        <p:nvSpPr>
          <p:cNvPr id="3" name="TextBox 2">
            <a:extLst>
              <a:ext uri="{FF2B5EF4-FFF2-40B4-BE49-F238E27FC236}">
                <a16:creationId xmlns:a16="http://schemas.microsoft.com/office/drawing/2014/main" id="{AE200007-AA99-4EDB-8D45-557C2E7DAF5C}"/>
              </a:ext>
            </a:extLst>
          </p:cNvPr>
          <p:cNvSpPr txBox="1"/>
          <p:nvPr/>
        </p:nvSpPr>
        <p:spPr>
          <a:xfrm>
            <a:off x="2552700" y="2687408"/>
            <a:ext cx="6400800" cy="1015663"/>
          </a:xfrm>
          <a:prstGeom prst="rect">
            <a:avLst/>
          </a:prstGeom>
          <a:noFill/>
        </p:spPr>
        <p:txBody>
          <a:bodyPr wrap="square" rtlCol="0">
            <a:spAutoFit/>
          </a:bodyPr>
          <a:lstStyle/>
          <a:p>
            <a:pPr algn="ctr"/>
            <a:r>
              <a:rPr lang="en-GB" sz="6000" dirty="0">
                <a:solidFill>
                  <a:srgbClr val="0065BD"/>
                </a:solidFill>
              </a:rPr>
              <a:t>Questions</a:t>
            </a:r>
            <a:endParaRPr lang="en-DE" sz="2400" dirty="0">
              <a:solidFill>
                <a:srgbClr val="0065BD"/>
              </a:solidFill>
            </a:endParaRPr>
          </a:p>
        </p:txBody>
      </p:sp>
      <p:sp>
        <p:nvSpPr>
          <p:cNvPr id="7" name="Footer Placeholder 3">
            <a:extLst>
              <a:ext uri="{FF2B5EF4-FFF2-40B4-BE49-F238E27FC236}">
                <a16:creationId xmlns:a16="http://schemas.microsoft.com/office/drawing/2014/main" id="{232E3DDF-1308-4585-957E-2CF02DC2BCFE}"/>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8" name="object 7">
            <a:extLst>
              <a:ext uri="{FF2B5EF4-FFF2-40B4-BE49-F238E27FC236}">
                <a16:creationId xmlns:a16="http://schemas.microsoft.com/office/drawing/2014/main" id="{65A7AA85-ADAC-4B64-92CE-42780F87CBAA}"/>
              </a:ext>
            </a:extLst>
          </p:cNvPr>
          <p:cNvSpPr txBox="1">
            <a:spLocks noGrp="1"/>
          </p:cNvSpPr>
          <p:nvPr>
            <p:ph type="ftr" sz="quarter" idx="5"/>
          </p:nvPr>
        </p:nvSpPr>
        <p:spPr>
          <a:xfrm>
            <a:off x="11079581" y="6646788"/>
            <a:ext cx="367029" cy="139065"/>
          </a:xfrm>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9" name="object 8">
            <a:extLst>
              <a:ext uri="{FF2B5EF4-FFF2-40B4-BE49-F238E27FC236}">
                <a16:creationId xmlns:a16="http://schemas.microsoft.com/office/drawing/2014/main" id="{26DA35A5-113B-4133-BB4A-2BBB7649F48F}"/>
              </a:ext>
            </a:extLst>
          </p:cNvPr>
          <p:cNvSpPr txBox="1">
            <a:spLocks noGrp="1"/>
          </p:cNvSpPr>
          <p:nvPr>
            <p:ph type="sldNum" sz="quarter" idx="7"/>
          </p:nvPr>
        </p:nvSpPr>
        <p:spPr>
          <a:xfrm>
            <a:off x="11704002" y="6646788"/>
            <a:ext cx="190500" cy="139065"/>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38</a:t>
            </a:fld>
            <a:endParaRPr dirty="0"/>
          </a:p>
        </p:txBody>
      </p:sp>
    </p:spTree>
    <p:extLst>
      <p:ext uri="{BB962C8B-B14F-4D97-AF65-F5344CB8AC3E}">
        <p14:creationId xmlns:p14="http://schemas.microsoft.com/office/powerpoint/2010/main" val="40977874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12192000" cy="6858000"/>
            <a:chOff x="0" y="0"/>
            <a:chExt cx="12192000" cy="6858000"/>
          </a:xfrm>
        </p:grpSpPr>
        <p:sp>
          <p:nvSpPr>
            <p:cNvPr id="3" name="object 3"/>
            <p:cNvSpPr/>
            <p:nvPr/>
          </p:nvSpPr>
          <p:spPr>
            <a:xfrm>
              <a:off x="0" y="0"/>
              <a:ext cx="12192000" cy="685800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719667" y="1697567"/>
              <a:ext cx="3352800" cy="485140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767407" y="1743184"/>
              <a:ext cx="3240405" cy="4742815"/>
            </a:xfrm>
            <a:custGeom>
              <a:avLst/>
              <a:gdLst/>
              <a:ahLst/>
              <a:cxnLst/>
              <a:rect l="l" t="t" r="r" b="b"/>
              <a:pathLst>
                <a:path w="3240404" h="4742815">
                  <a:moveTo>
                    <a:pt x="3240354" y="0"/>
                  </a:moveTo>
                  <a:lnTo>
                    <a:pt x="0" y="0"/>
                  </a:lnTo>
                  <a:lnTo>
                    <a:pt x="0" y="4742688"/>
                  </a:lnTo>
                  <a:lnTo>
                    <a:pt x="3240354" y="4742688"/>
                  </a:lnTo>
                  <a:lnTo>
                    <a:pt x="3240354" y="0"/>
                  </a:lnTo>
                  <a:close/>
                </a:path>
              </a:pathLst>
            </a:custGeom>
            <a:solidFill>
              <a:srgbClr val="FFFFFF"/>
            </a:solidFill>
          </p:spPr>
          <p:txBody>
            <a:bodyPr wrap="square" lIns="0" tIns="0" rIns="0" bIns="0" rtlCol="0"/>
            <a:lstStyle/>
            <a:p>
              <a:endParaRPr/>
            </a:p>
          </p:txBody>
        </p:sp>
        <p:sp>
          <p:nvSpPr>
            <p:cNvPr id="6" name="object 6"/>
            <p:cNvSpPr/>
            <p:nvPr/>
          </p:nvSpPr>
          <p:spPr>
            <a:xfrm>
              <a:off x="3049371" y="2024113"/>
              <a:ext cx="682751" cy="359663"/>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3098012" y="2514441"/>
              <a:ext cx="719999" cy="230879"/>
            </a:xfrm>
            <a:prstGeom prst="rect">
              <a:avLst/>
            </a:prstGeom>
            <a:blipFill>
              <a:blip r:embed="rId5" cstate="print"/>
              <a:stretch>
                <a:fillRect/>
              </a:stretch>
            </a:blipFill>
          </p:spPr>
          <p:txBody>
            <a:bodyPr wrap="square" lIns="0" tIns="0" rIns="0" bIns="0" rtlCol="0"/>
            <a:lstStyle/>
            <a:p>
              <a:endParaRPr/>
            </a:p>
          </p:txBody>
        </p:sp>
      </p:grpSp>
      <p:sp>
        <p:nvSpPr>
          <p:cNvPr id="8" name="object 8"/>
          <p:cNvSpPr txBox="1"/>
          <p:nvPr/>
        </p:nvSpPr>
        <p:spPr>
          <a:xfrm>
            <a:off x="1109621" y="3460058"/>
            <a:ext cx="2052671" cy="409728"/>
          </a:xfrm>
          <a:prstGeom prst="rect">
            <a:avLst/>
          </a:prstGeom>
        </p:spPr>
        <p:txBody>
          <a:bodyPr vert="horz" wrap="square" lIns="0" tIns="37465" rIns="0" bIns="0" rtlCol="0">
            <a:spAutoFit/>
          </a:bodyPr>
          <a:lstStyle/>
          <a:p>
            <a:pPr marL="12700">
              <a:lnSpc>
                <a:spcPct val="100000"/>
              </a:lnSpc>
              <a:spcBef>
                <a:spcPts val="295"/>
              </a:spcBef>
            </a:pPr>
            <a:r>
              <a:rPr sz="1050" spc="-5" dirty="0">
                <a:latin typeface="Arial"/>
                <a:cs typeface="Arial"/>
              </a:rPr>
              <a:t>B</a:t>
            </a:r>
            <a:r>
              <a:rPr lang="en-GB" sz="1050" spc="-5" dirty="0">
                <a:latin typeface="Arial"/>
                <a:cs typeface="Arial"/>
              </a:rPr>
              <a:t>.E.</a:t>
            </a:r>
            <a:endParaRPr sz="1050" dirty="0">
              <a:latin typeface="Arial"/>
              <a:cs typeface="Arial"/>
            </a:endParaRPr>
          </a:p>
          <a:p>
            <a:pPr marL="12700">
              <a:lnSpc>
                <a:spcPct val="100000"/>
              </a:lnSpc>
              <a:spcBef>
                <a:spcPts val="235"/>
              </a:spcBef>
            </a:pPr>
            <a:r>
              <a:rPr lang="en-GB" sz="1200" b="1" spc="-5" dirty="0">
                <a:latin typeface="Arial"/>
                <a:cs typeface="Arial"/>
              </a:rPr>
              <a:t>Siddhesh Kandarkar</a:t>
            </a:r>
            <a:endParaRPr sz="1200" dirty="0">
              <a:latin typeface="Arial"/>
              <a:cs typeface="Arial"/>
            </a:endParaRPr>
          </a:p>
        </p:txBody>
      </p:sp>
      <p:sp>
        <p:nvSpPr>
          <p:cNvPr id="9" name="object 9"/>
          <p:cNvSpPr txBox="1"/>
          <p:nvPr/>
        </p:nvSpPr>
        <p:spPr>
          <a:xfrm>
            <a:off x="1119146" y="4152625"/>
            <a:ext cx="2582545" cy="2105660"/>
          </a:xfrm>
          <a:prstGeom prst="rect">
            <a:avLst/>
          </a:prstGeom>
        </p:spPr>
        <p:txBody>
          <a:bodyPr vert="horz" wrap="square" lIns="0" tIns="22860" rIns="0" bIns="0" rtlCol="0">
            <a:spAutoFit/>
          </a:bodyPr>
          <a:lstStyle/>
          <a:p>
            <a:pPr marL="12700" marR="620395">
              <a:lnSpc>
                <a:spcPts val="1230"/>
              </a:lnSpc>
              <a:spcBef>
                <a:spcPts val="180"/>
              </a:spcBef>
            </a:pPr>
            <a:r>
              <a:rPr sz="1050" dirty="0">
                <a:latin typeface="Arial"/>
                <a:cs typeface="Arial"/>
              </a:rPr>
              <a:t>Technische </a:t>
            </a:r>
            <a:r>
              <a:rPr sz="1050" spc="-5" dirty="0">
                <a:latin typeface="Arial"/>
                <a:cs typeface="Arial"/>
              </a:rPr>
              <a:t>Universität </a:t>
            </a:r>
            <a:r>
              <a:rPr sz="1050" dirty="0">
                <a:latin typeface="Arial"/>
                <a:cs typeface="Arial"/>
              </a:rPr>
              <a:t>München  </a:t>
            </a:r>
            <a:r>
              <a:rPr sz="1050" spc="-5" dirty="0">
                <a:latin typeface="Arial"/>
                <a:cs typeface="Arial"/>
              </a:rPr>
              <a:t>Faculty </a:t>
            </a:r>
            <a:r>
              <a:rPr sz="1050" dirty="0">
                <a:latin typeface="Arial"/>
                <a:cs typeface="Arial"/>
              </a:rPr>
              <a:t>of</a:t>
            </a:r>
            <a:r>
              <a:rPr sz="1050" spc="-30" dirty="0">
                <a:latin typeface="Arial"/>
                <a:cs typeface="Arial"/>
              </a:rPr>
              <a:t> </a:t>
            </a:r>
            <a:r>
              <a:rPr sz="1050" spc="-5" dirty="0">
                <a:latin typeface="Arial"/>
                <a:cs typeface="Arial"/>
              </a:rPr>
              <a:t>Informatics</a:t>
            </a:r>
            <a:endParaRPr sz="1050" dirty="0">
              <a:latin typeface="Arial"/>
              <a:cs typeface="Arial"/>
            </a:endParaRPr>
          </a:p>
          <a:p>
            <a:pPr marL="12700" marR="5080">
              <a:lnSpc>
                <a:spcPts val="1270"/>
              </a:lnSpc>
              <a:spcBef>
                <a:spcPts val="10"/>
              </a:spcBef>
            </a:pPr>
            <a:r>
              <a:rPr sz="1050" dirty="0">
                <a:latin typeface="Arial"/>
                <a:cs typeface="Arial"/>
              </a:rPr>
              <a:t>Chair of </a:t>
            </a:r>
            <a:r>
              <a:rPr sz="1050" spc="-5" dirty="0">
                <a:latin typeface="Arial"/>
                <a:cs typeface="Arial"/>
              </a:rPr>
              <a:t>Software </a:t>
            </a:r>
            <a:r>
              <a:rPr sz="1050" dirty="0">
                <a:latin typeface="Arial"/>
                <a:cs typeface="Arial"/>
              </a:rPr>
              <a:t>Engineering </a:t>
            </a:r>
            <a:r>
              <a:rPr sz="1050" spc="-5" dirty="0">
                <a:latin typeface="Arial"/>
                <a:cs typeface="Arial"/>
              </a:rPr>
              <a:t>for </a:t>
            </a:r>
            <a:r>
              <a:rPr sz="1050" dirty="0">
                <a:latin typeface="Arial"/>
                <a:cs typeface="Arial"/>
              </a:rPr>
              <a:t>Business  </a:t>
            </a:r>
            <a:r>
              <a:rPr sz="1050" spc="-5" dirty="0">
                <a:latin typeface="Arial"/>
                <a:cs typeface="Arial"/>
              </a:rPr>
              <a:t>Information</a:t>
            </a:r>
            <a:r>
              <a:rPr sz="1050" spc="-20" dirty="0">
                <a:latin typeface="Arial"/>
                <a:cs typeface="Arial"/>
              </a:rPr>
              <a:t> </a:t>
            </a:r>
            <a:r>
              <a:rPr sz="1050" spc="-5" dirty="0">
                <a:latin typeface="Arial"/>
                <a:cs typeface="Arial"/>
              </a:rPr>
              <a:t>Systems</a:t>
            </a:r>
            <a:endParaRPr sz="1050" dirty="0">
              <a:latin typeface="Arial"/>
              <a:cs typeface="Arial"/>
            </a:endParaRPr>
          </a:p>
          <a:p>
            <a:pPr>
              <a:lnSpc>
                <a:spcPct val="100000"/>
              </a:lnSpc>
              <a:spcBef>
                <a:spcPts val="15"/>
              </a:spcBef>
            </a:pPr>
            <a:endParaRPr sz="1050" dirty="0">
              <a:latin typeface="Arial"/>
              <a:cs typeface="Arial"/>
            </a:endParaRPr>
          </a:p>
          <a:p>
            <a:pPr marL="12700">
              <a:lnSpc>
                <a:spcPts val="1245"/>
              </a:lnSpc>
              <a:spcBef>
                <a:spcPts val="5"/>
              </a:spcBef>
            </a:pPr>
            <a:r>
              <a:rPr sz="1050" spc="-5" dirty="0">
                <a:latin typeface="Arial"/>
                <a:cs typeface="Arial"/>
              </a:rPr>
              <a:t>Boltzmannstraße</a:t>
            </a:r>
            <a:r>
              <a:rPr sz="1050" spc="-15" dirty="0">
                <a:latin typeface="Arial"/>
                <a:cs typeface="Arial"/>
              </a:rPr>
              <a:t> </a:t>
            </a:r>
            <a:r>
              <a:rPr sz="1050" spc="5" dirty="0">
                <a:latin typeface="Arial"/>
                <a:cs typeface="Arial"/>
              </a:rPr>
              <a:t>3</a:t>
            </a:r>
            <a:endParaRPr sz="1050" dirty="0">
              <a:latin typeface="Arial"/>
              <a:cs typeface="Arial"/>
            </a:endParaRPr>
          </a:p>
          <a:p>
            <a:pPr marL="12700">
              <a:lnSpc>
                <a:spcPts val="1245"/>
              </a:lnSpc>
            </a:pPr>
            <a:r>
              <a:rPr sz="1050" dirty="0">
                <a:latin typeface="Arial"/>
                <a:cs typeface="Arial"/>
              </a:rPr>
              <a:t>85748 </a:t>
            </a:r>
            <a:r>
              <a:rPr sz="1050" spc="-5" dirty="0">
                <a:latin typeface="Arial"/>
                <a:cs typeface="Arial"/>
              </a:rPr>
              <a:t>Garching </a:t>
            </a:r>
            <a:r>
              <a:rPr sz="1050" dirty="0">
                <a:latin typeface="Arial"/>
                <a:cs typeface="Arial"/>
              </a:rPr>
              <a:t>bei</a:t>
            </a:r>
            <a:r>
              <a:rPr sz="1050" spc="-50" dirty="0">
                <a:latin typeface="Arial"/>
                <a:cs typeface="Arial"/>
              </a:rPr>
              <a:t> </a:t>
            </a:r>
            <a:r>
              <a:rPr sz="1050" spc="-5" dirty="0">
                <a:latin typeface="Arial"/>
                <a:cs typeface="Arial"/>
              </a:rPr>
              <a:t>München</a:t>
            </a:r>
            <a:endParaRPr sz="1050" dirty="0">
              <a:latin typeface="Arial"/>
              <a:cs typeface="Arial"/>
            </a:endParaRPr>
          </a:p>
          <a:p>
            <a:pPr>
              <a:lnSpc>
                <a:spcPct val="100000"/>
              </a:lnSpc>
              <a:spcBef>
                <a:spcPts val="55"/>
              </a:spcBef>
            </a:pPr>
            <a:endParaRPr sz="1100" dirty="0">
              <a:latin typeface="Arial"/>
              <a:cs typeface="Arial"/>
            </a:endParaRPr>
          </a:p>
          <a:p>
            <a:pPr marL="12700">
              <a:lnSpc>
                <a:spcPts val="1240"/>
              </a:lnSpc>
              <a:tabLst>
                <a:tab pos="370840" algn="l"/>
                <a:tab pos="1405255" algn="l"/>
              </a:tabLst>
            </a:pPr>
            <a:r>
              <a:rPr sz="1575" spc="-7" baseline="2645" dirty="0">
                <a:latin typeface="Arial"/>
                <a:cs typeface="Arial"/>
              </a:rPr>
              <a:t>Tel	+49.89.289.	</a:t>
            </a:r>
            <a:r>
              <a:rPr sz="1050" spc="-5" dirty="0">
                <a:latin typeface="Arial"/>
                <a:cs typeface="Arial"/>
              </a:rPr>
              <a:t>17132</a:t>
            </a:r>
            <a:endParaRPr sz="1050" dirty="0">
              <a:latin typeface="Arial"/>
              <a:cs typeface="Arial"/>
            </a:endParaRPr>
          </a:p>
          <a:p>
            <a:pPr marL="12700">
              <a:lnSpc>
                <a:spcPts val="1240"/>
              </a:lnSpc>
              <a:tabLst>
                <a:tab pos="370840" algn="l"/>
              </a:tabLst>
            </a:pPr>
            <a:r>
              <a:rPr sz="1050" dirty="0">
                <a:latin typeface="Arial"/>
                <a:cs typeface="Arial"/>
              </a:rPr>
              <a:t>Fax	</a:t>
            </a:r>
            <a:r>
              <a:rPr sz="1050" spc="-5" dirty="0">
                <a:latin typeface="Arial"/>
                <a:cs typeface="Arial"/>
              </a:rPr>
              <a:t>+49.89.289.17136</a:t>
            </a:r>
            <a:endParaRPr sz="1050" dirty="0">
              <a:latin typeface="Arial"/>
              <a:cs typeface="Arial"/>
            </a:endParaRPr>
          </a:p>
          <a:p>
            <a:pPr>
              <a:lnSpc>
                <a:spcPct val="100000"/>
              </a:lnSpc>
              <a:spcBef>
                <a:spcPts val="35"/>
              </a:spcBef>
            </a:pPr>
            <a:endParaRPr sz="1150" dirty="0">
              <a:latin typeface="Arial"/>
              <a:cs typeface="Arial"/>
            </a:endParaRPr>
          </a:p>
          <a:p>
            <a:pPr marL="12700" marR="1209675" indent="26670">
              <a:lnSpc>
                <a:spcPts val="1220"/>
              </a:lnSpc>
              <a:spcBef>
                <a:spcPts val="5"/>
              </a:spcBef>
            </a:pPr>
            <a:r>
              <a:rPr sz="1050" spc="-5" dirty="0">
                <a:latin typeface="Arial"/>
                <a:cs typeface="Arial"/>
                <a:hlinkClick r:id="rId6"/>
              </a:rPr>
              <a:t>matthes@in.tum.de </a:t>
            </a:r>
            <a:r>
              <a:rPr sz="1050" spc="-5" dirty="0">
                <a:latin typeface="Arial"/>
                <a:cs typeface="Arial"/>
              </a:rPr>
              <a:t> </a:t>
            </a:r>
            <a:r>
              <a:rPr sz="1050" u="sng" spc="-5" dirty="0">
                <a:solidFill>
                  <a:srgbClr val="64A0C8"/>
                </a:solidFill>
                <a:uFill>
                  <a:solidFill>
                    <a:srgbClr val="64A0C8"/>
                  </a:solidFill>
                </a:uFill>
                <a:latin typeface="Arial"/>
                <a:cs typeface="Arial"/>
              </a:rPr>
              <a:t>wwwmatthes.in.tum.de</a:t>
            </a:r>
            <a:endParaRPr sz="1050" dirty="0">
              <a:latin typeface="Arial"/>
              <a:cs typeface="Arial"/>
            </a:endParaRPr>
          </a:p>
        </p:txBody>
      </p:sp>
      <p:sp>
        <p:nvSpPr>
          <p:cNvPr id="10" name="Footer Placeholder 9">
            <a:extLst>
              <a:ext uri="{FF2B5EF4-FFF2-40B4-BE49-F238E27FC236}">
                <a16:creationId xmlns:a16="http://schemas.microsoft.com/office/drawing/2014/main" id="{8E845A31-1FA3-4F03-A501-5BBD67358F78}"/>
              </a:ext>
            </a:extLst>
          </p:cNvPr>
          <p:cNvSpPr>
            <a:spLocks noGrp="1"/>
          </p:cNvSpPr>
          <p:nvPr>
            <p:ph type="ftr" sz="quarter" idx="5"/>
          </p:nvPr>
        </p:nvSpPr>
        <p:spPr/>
        <p:txBody>
          <a:bodyPr/>
          <a:lstStyle/>
          <a:p>
            <a:pPr marL="12700">
              <a:lnSpc>
                <a:spcPct val="100000"/>
              </a:lnSpc>
              <a:spcBef>
                <a:spcPts val="25"/>
              </a:spcBef>
            </a:pPr>
            <a:r>
              <a:rPr lang="en-US"/>
              <a:t>© sebis</a:t>
            </a:r>
            <a:endParaRPr lang="en-US" dirty="0"/>
          </a:p>
        </p:txBody>
      </p:sp>
      <p:sp>
        <p:nvSpPr>
          <p:cNvPr id="11" name="Slide Number Placeholder 10">
            <a:extLst>
              <a:ext uri="{FF2B5EF4-FFF2-40B4-BE49-F238E27FC236}">
                <a16:creationId xmlns:a16="http://schemas.microsoft.com/office/drawing/2014/main" id="{AB3E2BAE-078D-4433-B025-5E4F1F603B1A}"/>
              </a:ext>
            </a:extLst>
          </p:cNvPr>
          <p:cNvSpPr>
            <a:spLocks noGrp="1"/>
          </p:cNvSpPr>
          <p:nvPr>
            <p:ph type="sldNum" sz="quarter" idx="7"/>
          </p:nvPr>
        </p:nvSpPr>
        <p:spPr/>
        <p:txBody>
          <a:bodyPr/>
          <a:lstStyle/>
          <a:p>
            <a:pPr marL="38100">
              <a:lnSpc>
                <a:spcPct val="100000"/>
              </a:lnSpc>
              <a:spcBef>
                <a:spcPts val="25"/>
              </a:spcBef>
            </a:pPr>
            <a:fld id="{81D60167-4931-47E6-BA6A-407CBD079E47}" type="slidenum">
              <a:rPr lang="en-DE" smtClean="0"/>
              <a:t>39</a:t>
            </a:fld>
            <a:endParaRPr lang="en-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1295400"/>
            <a:ext cx="12202160" cy="586105"/>
            <a:chOff x="-4762" y="975969"/>
            <a:chExt cx="12202160" cy="586105"/>
          </a:xfrm>
        </p:grpSpPr>
        <p:sp>
          <p:nvSpPr>
            <p:cNvPr id="3" name="object 3"/>
            <p:cNvSpPr/>
            <p:nvPr/>
          </p:nvSpPr>
          <p:spPr>
            <a:xfrm>
              <a:off x="0" y="980727"/>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0" y="980732"/>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4</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FDCC82EA-49FB-4530-80D5-09B642443B97}"/>
              </a:ext>
            </a:extLst>
          </p:cNvPr>
          <p:cNvSpPr txBox="1"/>
          <p:nvPr/>
        </p:nvSpPr>
        <p:spPr>
          <a:xfrm>
            <a:off x="411736" y="1428452"/>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p>
          <a:p>
            <a:pPr marL="355600" indent="-342900">
              <a:spcBef>
                <a:spcPts val="1664"/>
              </a:spcBef>
              <a:buFontTx/>
              <a:buChar char="•"/>
              <a:tabLst>
                <a:tab pos="354965" algn="l"/>
                <a:tab pos="355600" algn="l"/>
              </a:tabLst>
            </a:pPr>
            <a:r>
              <a:rPr lang="en-GB" sz="2000" dirty="0">
                <a:latin typeface="Arial"/>
                <a:cs typeface="Arial"/>
              </a:rPr>
              <a:t>Prototype implementation and evaluation</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DF991106-6EDD-4964-84B9-EF25EBA3C708}"/>
              </a:ext>
            </a:extLst>
          </p:cNvPr>
          <p:cNvSpPr txBox="1">
            <a:spLocks/>
          </p:cNvSpPr>
          <p:nvPr/>
        </p:nvSpPr>
        <p:spPr>
          <a:xfrm>
            <a:off x="411736" y="6812281"/>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97225" cy="391160"/>
          </a:xfrm>
          <a:prstGeom prst="rect">
            <a:avLst/>
          </a:prstGeom>
        </p:spPr>
        <p:txBody>
          <a:bodyPr vert="horz" wrap="square" lIns="0" tIns="12700" rIns="0" bIns="0" rtlCol="0">
            <a:spAutoFit/>
          </a:bodyPr>
          <a:lstStyle/>
          <a:p>
            <a:pPr marL="12700">
              <a:lnSpc>
                <a:spcPct val="100000"/>
              </a:lnSpc>
              <a:spcBef>
                <a:spcPts val="100"/>
              </a:spcBef>
            </a:pPr>
            <a:r>
              <a:rPr spc="-5" dirty="0"/>
              <a:t>Motivation </a:t>
            </a:r>
            <a:r>
              <a:rPr dirty="0"/>
              <a:t>and</a:t>
            </a:r>
            <a:r>
              <a:rPr spc="-60" dirty="0"/>
              <a:t> </a:t>
            </a:r>
            <a:r>
              <a:rPr dirty="0"/>
              <a:t>problem</a:t>
            </a:r>
          </a:p>
        </p:txBody>
      </p:sp>
      <p:sp>
        <p:nvSpPr>
          <p:cNvPr id="15" name="object 1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dirty="0"/>
              <a:t>© </a:t>
            </a:r>
            <a:r>
              <a:rPr lang="en-US" dirty="0" err="1"/>
              <a:t>sebis</a:t>
            </a:r>
            <a:endParaRPr dirty="0"/>
          </a:p>
        </p:txBody>
      </p:sp>
      <p:sp>
        <p:nvSpPr>
          <p:cNvPr id="16" name="object 1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5</a:t>
            </a:fld>
            <a:endParaRPr dirty="0"/>
          </a:p>
        </p:txBody>
      </p:sp>
      <p:pic>
        <p:nvPicPr>
          <p:cNvPr id="19" name="Graphic 18" descr="Table">
            <a:extLst>
              <a:ext uri="{FF2B5EF4-FFF2-40B4-BE49-F238E27FC236}">
                <a16:creationId xmlns:a16="http://schemas.microsoft.com/office/drawing/2014/main" id="{E538AE4C-BC85-4593-A3E8-8866D7592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2000" y="2971800"/>
            <a:ext cx="1219200" cy="1219200"/>
          </a:xfrm>
          <a:prstGeom prst="rect">
            <a:avLst/>
          </a:prstGeom>
        </p:spPr>
      </p:pic>
      <p:sp>
        <p:nvSpPr>
          <p:cNvPr id="20" name="Rectangle: Rounded Corners 19">
            <a:extLst>
              <a:ext uri="{FF2B5EF4-FFF2-40B4-BE49-F238E27FC236}">
                <a16:creationId xmlns:a16="http://schemas.microsoft.com/office/drawing/2014/main" id="{C33388D7-65A3-45BC-BA3E-6C0B52550151}"/>
              </a:ext>
            </a:extLst>
          </p:cNvPr>
          <p:cNvSpPr/>
          <p:nvPr/>
        </p:nvSpPr>
        <p:spPr>
          <a:xfrm>
            <a:off x="2781300" y="3134751"/>
            <a:ext cx="1219200" cy="914400"/>
          </a:xfrm>
          <a:prstGeom prst="roundRect">
            <a:avLst/>
          </a:prstGeom>
          <a:solidFill>
            <a:schemeClr val="accent6">
              <a:lumMod val="40000"/>
              <a:lumOff val="6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t>Celonis</a:t>
            </a:r>
            <a:br>
              <a:rPr lang="en-GB" b="1" dirty="0"/>
            </a:br>
            <a:r>
              <a:rPr lang="en-GB" b="1" dirty="0"/>
              <a:t>Snap</a:t>
            </a:r>
            <a:endParaRPr lang="en-DE" b="1" dirty="0"/>
          </a:p>
        </p:txBody>
      </p:sp>
      <p:pic>
        <p:nvPicPr>
          <p:cNvPr id="22" name="Graphic 21" descr="Upward trend">
            <a:extLst>
              <a:ext uri="{FF2B5EF4-FFF2-40B4-BE49-F238E27FC236}">
                <a16:creationId xmlns:a16="http://schemas.microsoft.com/office/drawing/2014/main" id="{01CF2645-B6AB-4FE4-B64A-0F662B63868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40347" y="2854744"/>
            <a:ext cx="667106" cy="667106"/>
          </a:xfrm>
          <a:prstGeom prst="rect">
            <a:avLst/>
          </a:prstGeom>
        </p:spPr>
      </p:pic>
      <p:pic>
        <p:nvPicPr>
          <p:cNvPr id="24" name="Graphic 23" descr="Presentation with checklist RTL">
            <a:extLst>
              <a:ext uri="{FF2B5EF4-FFF2-40B4-BE49-F238E27FC236}">
                <a16:creationId xmlns:a16="http://schemas.microsoft.com/office/drawing/2014/main" id="{A2713E53-74AE-4966-A34B-F654CF3EB4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295351" y="3501335"/>
            <a:ext cx="592649" cy="592649"/>
          </a:xfrm>
          <a:prstGeom prst="rect">
            <a:avLst/>
          </a:prstGeom>
        </p:spPr>
      </p:pic>
      <p:pic>
        <p:nvPicPr>
          <p:cNvPr id="26" name="Graphic 25" descr="User">
            <a:extLst>
              <a:ext uri="{FF2B5EF4-FFF2-40B4-BE49-F238E27FC236}">
                <a16:creationId xmlns:a16="http://schemas.microsoft.com/office/drawing/2014/main" id="{60A22ED1-2184-4F53-8682-325BBE26A9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86600" y="3124200"/>
            <a:ext cx="914400" cy="914400"/>
          </a:xfrm>
          <a:prstGeom prst="rect">
            <a:avLst/>
          </a:prstGeom>
        </p:spPr>
      </p:pic>
      <p:pic>
        <p:nvPicPr>
          <p:cNvPr id="28" name="Graphic 27" descr="Document">
            <a:extLst>
              <a:ext uri="{FF2B5EF4-FFF2-40B4-BE49-F238E27FC236}">
                <a16:creationId xmlns:a16="http://schemas.microsoft.com/office/drawing/2014/main" id="{0A9F56A2-6A7F-4909-907A-DEB104F2455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953500" y="3124200"/>
            <a:ext cx="914400" cy="914400"/>
          </a:xfrm>
          <a:prstGeom prst="rect">
            <a:avLst/>
          </a:prstGeom>
        </p:spPr>
      </p:pic>
      <p:pic>
        <p:nvPicPr>
          <p:cNvPr id="30" name="Graphic 29" descr="Users">
            <a:extLst>
              <a:ext uri="{FF2B5EF4-FFF2-40B4-BE49-F238E27FC236}">
                <a16:creationId xmlns:a16="http://schemas.microsoft.com/office/drawing/2014/main" id="{A43D2DFF-07B1-4F71-BF6B-255AF88481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744301" y="3087272"/>
            <a:ext cx="914400" cy="914400"/>
          </a:xfrm>
          <a:prstGeom prst="rect">
            <a:avLst/>
          </a:prstGeom>
        </p:spPr>
      </p:pic>
      <p:sp>
        <p:nvSpPr>
          <p:cNvPr id="31" name="object 10">
            <a:extLst>
              <a:ext uri="{FF2B5EF4-FFF2-40B4-BE49-F238E27FC236}">
                <a16:creationId xmlns:a16="http://schemas.microsoft.com/office/drawing/2014/main" id="{951A5F0D-53E4-42B6-9A47-58EC0BBBFD9D}"/>
              </a:ext>
            </a:extLst>
          </p:cNvPr>
          <p:cNvSpPr/>
          <p:nvPr/>
        </p:nvSpPr>
        <p:spPr>
          <a:xfrm>
            <a:off x="1962326" y="3581400"/>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p>
        </p:txBody>
      </p:sp>
      <p:sp>
        <p:nvSpPr>
          <p:cNvPr id="36" name="object 10">
            <a:extLst>
              <a:ext uri="{FF2B5EF4-FFF2-40B4-BE49-F238E27FC236}">
                <a16:creationId xmlns:a16="http://schemas.microsoft.com/office/drawing/2014/main" id="{C61659C7-0726-4F12-B195-FFEB501A4232}"/>
              </a:ext>
            </a:extLst>
          </p:cNvPr>
          <p:cNvSpPr/>
          <p:nvPr/>
        </p:nvSpPr>
        <p:spPr>
          <a:xfrm>
            <a:off x="4163627" y="357846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p>
        </p:txBody>
      </p:sp>
      <p:sp>
        <p:nvSpPr>
          <p:cNvPr id="37" name="object 10">
            <a:extLst>
              <a:ext uri="{FF2B5EF4-FFF2-40B4-BE49-F238E27FC236}">
                <a16:creationId xmlns:a16="http://schemas.microsoft.com/office/drawing/2014/main" id="{72F5731B-52AA-4A2D-A5BC-0656D8A39938}"/>
              </a:ext>
            </a:extLst>
          </p:cNvPr>
          <p:cNvSpPr/>
          <p:nvPr/>
        </p:nvSpPr>
        <p:spPr>
          <a:xfrm>
            <a:off x="9879338" y="3544472"/>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p>
        </p:txBody>
      </p:sp>
      <p:sp>
        <p:nvSpPr>
          <p:cNvPr id="38" name="object 10">
            <a:extLst>
              <a:ext uri="{FF2B5EF4-FFF2-40B4-BE49-F238E27FC236}">
                <a16:creationId xmlns:a16="http://schemas.microsoft.com/office/drawing/2014/main" id="{87FC0A52-7192-4C1B-9637-7A65E8E0D50A}"/>
              </a:ext>
            </a:extLst>
          </p:cNvPr>
          <p:cNvSpPr/>
          <p:nvPr/>
        </p:nvSpPr>
        <p:spPr>
          <a:xfrm>
            <a:off x="8103468" y="3544472"/>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p>
        </p:txBody>
      </p:sp>
      <p:cxnSp>
        <p:nvCxnSpPr>
          <p:cNvPr id="41" name="Connector: Elbow 40">
            <a:extLst>
              <a:ext uri="{FF2B5EF4-FFF2-40B4-BE49-F238E27FC236}">
                <a16:creationId xmlns:a16="http://schemas.microsoft.com/office/drawing/2014/main" id="{9FD63694-D06E-44B3-A4BB-4DA444BB9A5C}"/>
              </a:ext>
            </a:extLst>
          </p:cNvPr>
          <p:cNvCxnSpPr>
            <a:cxnSpLocks/>
            <a:stCxn id="26" idx="0"/>
            <a:endCxn id="20" idx="0"/>
          </p:cNvCxnSpPr>
          <p:nvPr/>
        </p:nvCxnSpPr>
        <p:spPr>
          <a:xfrm rot="16200000" flipH="1" flipV="1">
            <a:off x="5462074" y="1053025"/>
            <a:ext cx="10551" cy="4152900"/>
          </a:xfrm>
          <a:prstGeom prst="bentConnector3">
            <a:avLst>
              <a:gd name="adj1" fmla="val -10833115"/>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8878EBF7-78BA-46A5-8B8F-AEE0716D9ECA}"/>
              </a:ext>
            </a:extLst>
          </p:cNvPr>
          <p:cNvSpPr/>
          <p:nvPr/>
        </p:nvSpPr>
        <p:spPr>
          <a:xfrm>
            <a:off x="5036929" y="2839341"/>
            <a:ext cx="1066800" cy="1351660"/>
          </a:xfrm>
          <a:prstGeom prst="roundRect">
            <a:avLst/>
          </a:prstGeom>
          <a:noFill/>
          <a:ln>
            <a:solidFill>
              <a:schemeClr val="tx1">
                <a:lumMod val="95000"/>
                <a:lumOff val="5000"/>
              </a:schemeClr>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en-DE"/>
          </a:p>
        </p:txBody>
      </p:sp>
      <p:sp>
        <p:nvSpPr>
          <p:cNvPr id="46" name="TextBox 45">
            <a:extLst>
              <a:ext uri="{FF2B5EF4-FFF2-40B4-BE49-F238E27FC236}">
                <a16:creationId xmlns:a16="http://schemas.microsoft.com/office/drawing/2014/main" id="{17868FB9-A485-4ED9-AD28-A4ED9FEDD704}"/>
              </a:ext>
            </a:extLst>
          </p:cNvPr>
          <p:cNvSpPr txBox="1"/>
          <p:nvPr/>
        </p:nvSpPr>
        <p:spPr>
          <a:xfrm>
            <a:off x="461200" y="4020613"/>
            <a:ext cx="1939751"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KPI data</a:t>
            </a:r>
            <a:endParaRPr lang="en-DE" sz="14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8244FEB3-6C4E-4A08-9164-2DBA10304177}"/>
              </a:ext>
            </a:extLst>
          </p:cNvPr>
          <p:cNvSpPr txBox="1"/>
          <p:nvPr/>
        </p:nvSpPr>
        <p:spPr>
          <a:xfrm>
            <a:off x="4656370" y="4276091"/>
            <a:ext cx="1870609"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line chart and statistical data</a:t>
            </a:r>
            <a:endParaRPr lang="en-DE" sz="14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9784C922-9C26-4097-84C4-A2A4A815DF7F}"/>
              </a:ext>
            </a:extLst>
          </p:cNvPr>
          <p:cNvSpPr txBox="1"/>
          <p:nvPr/>
        </p:nvSpPr>
        <p:spPr>
          <a:xfrm>
            <a:off x="6932775" y="4038600"/>
            <a:ext cx="1267599"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 expert</a:t>
            </a:r>
            <a:endParaRPr lang="en-DE" sz="1400"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3EE4FB89-CE11-4E5F-A633-0FFF8CD424C9}"/>
              </a:ext>
            </a:extLst>
          </p:cNvPr>
          <p:cNvSpPr txBox="1"/>
          <p:nvPr/>
        </p:nvSpPr>
        <p:spPr>
          <a:xfrm>
            <a:off x="8606170" y="4018672"/>
            <a:ext cx="1813654"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Data-driven report</a:t>
            </a:r>
            <a:endParaRPr lang="en-DE" sz="1400"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CAA87B02-7D21-49C1-8A3E-4ECC298AB2FF}"/>
              </a:ext>
            </a:extLst>
          </p:cNvPr>
          <p:cNvSpPr txBox="1"/>
          <p:nvPr/>
        </p:nvSpPr>
        <p:spPr>
          <a:xfrm>
            <a:off x="10626902" y="3996127"/>
            <a:ext cx="1267600"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Business stakeholders</a:t>
            </a:r>
            <a:endParaRPr lang="en-DE" sz="1400" dirty="0">
              <a:latin typeface="Arial" panose="020B0604020202020204" pitchFamily="34" charset="0"/>
              <a:cs typeface="Arial" panose="020B0604020202020204" pitchFamily="34" charset="0"/>
            </a:endParaRPr>
          </a:p>
        </p:txBody>
      </p:sp>
      <p:sp>
        <p:nvSpPr>
          <p:cNvPr id="51" name="Footer Placeholder 3">
            <a:extLst>
              <a:ext uri="{FF2B5EF4-FFF2-40B4-BE49-F238E27FC236}">
                <a16:creationId xmlns:a16="http://schemas.microsoft.com/office/drawing/2014/main" id="{51D5315C-0675-46F7-BE4B-E1CFAD99E4CD}"/>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25" name="object 10">
            <a:extLst>
              <a:ext uri="{FF2B5EF4-FFF2-40B4-BE49-F238E27FC236}">
                <a16:creationId xmlns:a16="http://schemas.microsoft.com/office/drawing/2014/main" id="{A28FCEFB-4CFC-4E2D-A2E9-0DE798C6B947}"/>
              </a:ext>
            </a:extLst>
          </p:cNvPr>
          <p:cNvSpPr/>
          <p:nvPr/>
        </p:nvSpPr>
        <p:spPr>
          <a:xfrm>
            <a:off x="6257554" y="357846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97225" cy="391160"/>
          </a:xfrm>
          <a:prstGeom prst="rect">
            <a:avLst/>
          </a:prstGeom>
        </p:spPr>
        <p:txBody>
          <a:bodyPr vert="horz" wrap="square" lIns="0" tIns="12700" rIns="0" bIns="0" rtlCol="0">
            <a:spAutoFit/>
          </a:bodyPr>
          <a:lstStyle/>
          <a:p>
            <a:pPr marL="12700">
              <a:lnSpc>
                <a:spcPct val="100000"/>
              </a:lnSpc>
              <a:spcBef>
                <a:spcPts val="100"/>
              </a:spcBef>
            </a:pPr>
            <a:r>
              <a:rPr spc="-5" dirty="0"/>
              <a:t>Motivation </a:t>
            </a:r>
            <a:r>
              <a:rPr dirty="0"/>
              <a:t>and</a:t>
            </a:r>
            <a:r>
              <a:rPr spc="-60" dirty="0"/>
              <a:t> </a:t>
            </a:r>
            <a:r>
              <a:rPr dirty="0"/>
              <a:t>problem</a:t>
            </a:r>
          </a:p>
        </p:txBody>
      </p:sp>
      <p:sp>
        <p:nvSpPr>
          <p:cNvPr id="15" name="object 1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16" name="object 16"/>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6</a:t>
            </a:fld>
            <a:endParaRPr dirty="0"/>
          </a:p>
        </p:txBody>
      </p:sp>
      <p:pic>
        <p:nvPicPr>
          <p:cNvPr id="19" name="Graphic 18" descr="Table">
            <a:extLst>
              <a:ext uri="{FF2B5EF4-FFF2-40B4-BE49-F238E27FC236}">
                <a16:creationId xmlns:a16="http://schemas.microsoft.com/office/drawing/2014/main" id="{E538AE4C-BC85-4593-A3E8-8866D7592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2000" y="2971800"/>
            <a:ext cx="1219200" cy="1219200"/>
          </a:xfrm>
          <a:prstGeom prst="rect">
            <a:avLst/>
          </a:prstGeom>
        </p:spPr>
      </p:pic>
      <p:sp>
        <p:nvSpPr>
          <p:cNvPr id="20" name="Rectangle: Rounded Corners 19">
            <a:extLst>
              <a:ext uri="{FF2B5EF4-FFF2-40B4-BE49-F238E27FC236}">
                <a16:creationId xmlns:a16="http://schemas.microsoft.com/office/drawing/2014/main" id="{C33388D7-65A3-45BC-BA3E-6C0B52550151}"/>
              </a:ext>
            </a:extLst>
          </p:cNvPr>
          <p:cNvSpPr/>
          <p:nvPr/>
        </p:nvSpPr>
        <p:spPr>
          <a:xfrm>
            <a:off x="2781300" y="3134751"/>
            <a:ext cx="1219200" cy="914400"/>
          </a:xfrm>
          <a:prstGeom prst="roundRect">
            <a:avLst/>
          </a:prstGeom>
          <a:solidFill>
            <a:schemeClr val="accent6">
              <a:lumMod val="40000"/>
              <a:lumOff val="60000"/>
            </a:schemeClr>
          </a:solidFill>
          <a:ln>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bg1">
                    <a:lumMod val="50000"/>
                  </a:schemeClr>
                </a:solidFill>
                <a:latin typeface="Arial" panose="020B0604020202020204" pitchFamily="34" charset="0"/>
                <a:cs typeface="Arial" panose="020B0604020202020204" pitchFamily="34" charset="0"/>
              </a:rPr>
              <a:t>Celonis</a:t>
            </a:r>
            <a:br>
              <a:rPr lang="en-GB" b="1" dirty="0">
                <a:solidFill>
                  <a:schemeClr val="bg1">
                    <a:lumMod val="50000"/>
                  </a:schemeClr>
                </a:solidFill>
                <a:latin typeface="Arial" panose="020B0604020202020204" pitchFamily="34" charset="0"/>
                <a:cs typeface="Arial" panose="020B0604020202020204" pitchFamily="34" charset="0"/>
              </a:rPr>
            </a:br>
            <a:r>
              <a:rPr lang="en-GB" b="1" dirty="0">
                <a:solidFill>
                  <a:schemeClr val="bg1">
                    <a:lumMod val="50000"/>
                  </a:schemeClr>
                </a:solidFill>
                <a:latin typeface="Arial" panose="020B0604020202020204" pitchFamily="34" charset="0"/>
                <a:cs typeface="Arial" panose="020B0604020202020204" pitchFamily="34" charset="0"/>
              </a:rPr>
              <a:t>Snap</a:t>
            </a:r>
            <a:endParaRPr lang="en-DE" b="1" dirty="0">
              <a:solidFill>
                <a:schemeClr val="bg1">
                  <a:lumMod val="50000"/>
                </a:schemeClr>
              </a:solidFill>
              <a:latin typeface="Arial" panose="020B0604020202020204" pitchFamily="34" charset="0"/>
              <a:cs typeface="Arial" panose="020B0604020202020204" pitchFamily="34" charset="0"/>
            </a:endParaRPr>
          </a:p>
        </p:txBody>
      </p:sp>
      <p:pic>
        <p:nvPicPr>
          <p:cNvPr id="22" name="Graphic 21" descr="Upward trend">
            <a:extLst>
              <a:ext uri="{FF2B5EF4-FFF2-40B4-BE49-F238E27FC236}">
                <a16:creationId xmlns:a16="http://schemas.microsoft.com/office/drawing/2014/main" id="{01CF2645-B6AB-4FE4-B64A-0F662B63868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240347" y="2854744"/>
            <a:ext cx="667106" cy="667106"/>
          </a:xfrm>
          <a:prstGeom prst="rect">
            <a:avLst/>
          </a:prstGeom>
        </p:spPr>
      </p:pic>
      <p:pic>
        <p:nvPicPr>
          <p:cNvPr id="24" name="Graphic 23" descr="Presentation with checklist RTL">
            <a:extLst>
              <a:ext uri="{FF2B5EF4-FFF2-40B4-BE49-F238E27FC236}">
                <a16:creationId xmlns:a16="http://schemas.microsoft.com/office/drawing/2014/main" id="{A2713E53-74AE-4966-A34B-F654CF3EB4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295351" y="3501335"/>
            <a:ext cx="592649" cy="592649"/>
          </a:xfrm>
          <a:prstGeom prst="rect">
            <a:avLst/>
          </a:prstGeom>
        </p:spPr>
      </p:pic>
      <p:pic>
        <p:nvPicPr>
          <p:cNvPr id="26" name="Graphic 25" descr="User">
            <a:extLst>
              <a:ext uri="{FF2B5EF4-FFF2-40B4-BE49-F238E27FC236}">
                <a16:creationId xmlns:a16="http://schemas.microsoft.com/office/drawing/2014/main" id="{60A22ED1-2184-4F53-8682-325BBE26A9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86600" y="3124200"/>
            <a:ext cx="914400" cy="914400"/>
          </a:xfrm>
          <a:prstGeom prst="rect">
            <a:avLst/>
          </a:prstGeom>
        </p:spPr>
      </p:pic>
      <p:pic>
        <p:nvPicPr>
          <p:cNvPr id="28" name="Graphic 27" descr="Document">
            <a:extLst>
              <a:ext uri="{FF2B5EF4-FFF2-40B4-BE49-F238E27FC236}">
                <a16:creationId xmlns:a16="http://schemas.microsoft.com/office/drawing/2014/main" id="{0A9F56A2-6A7F-4909-907A-DEB104F2455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953500" y="3124200"/>
            <a:ext cx="914400" cy="914400"/>
          </a:xfrm>
          <a:prstGeom prst="rect">
            <a:avLst/>
          </a:prstGeom>
        </p:spPr>
      </p:pic>
      <p:pic>
        <p:nvPicPr>
          <p:cNvPr id="30" name="Graphic 29" descr="Users">
            <a:extLst>
              <a:ext uri="{FF2B5EF4-FFF2-40B4-BE49-F238E27FC236}">
                <a16:creationId xmlns:a16="http://schemas.microsoft.com/office/drawing/2014/main" id="{A43D2DFF-07B1-4F71-BF6B-255AF88481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744301" y="3087272"/>
            <a:ext cx="914400" cy="914400"/>
          </a:xfrm>
          <a:prstGeom prst="rect">
            <a:avLst/>
          </a:prstGeom>
        </p:spPr>
      </p:pic>
      <p:sp>
        <p:nvSpPr>
          <p:cNvPr id="31" name="object 10">
            <a:extLst>
              <a:ext uri="{FF2B5EF4-FFF2-40B4-BE49-F238E27FC236}">
                <a16:creationId xmlns:a16="http://schemas.microsoft.com/office/drawing/2014/main" id="{951A5F0D-53E4-42B6-9A47-58EC0BBBFD9D}"/>
              </a:ext>
            </a:extLst>
          </p:cNvPr>
          <p:cNvSpPr/>
          <p:nvPr/>
        </p:nvSpPr>
        <p:spPr>
          <a:xfrm>
            <a:off x="1962326" y="3581400"/>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solidFill>
                <a:schemeClr val="bg1">
                  <a:lumMod val="50000"/>
                </a:schemeClr>
              </a:solidFill>
            </a:endParaRPr>
          </a:p>
        </p:txBody>
      </p:sp>
      <p:sp>
        <p:nvSpPr>
          <p:cNvPr id="36" name="object 10">
            <a:extLst>
              <a:ext uri="{FF2B5EF4-FFF2-40B4-BE49-F238E27FC236}">
                <a16:creationId xmlns:a16="http://schemas.microsoft.com/office/drawing/2014/main" id="{C61659C7-0726-4F12-B195-FFEB501A4232}"/>
              </a:ext>
            </a:extLst>
          </p:cNvPr>
          <p:cNvSpPr/>
          <p:nvPr/>
        </p:nvSpPr>
        <p:spPr>
          <a:xfrm>
            <a:off x="4163627" y="357846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solidFill>
                <a:schemeClr val="bg1">
                  <a:lumMod val="50000"/>
                </a:schemeClr>
              </a:solidFill>
            </a:endParaRPr>
          </a:p>
        </p:txBody>
      </p:sp>
      <p:sp>
        <p:nvSpPr>
          <p:cNvPr id="37" name="object 10">
            <a:extLst>
              <a:ext uri="{FF2B5EF4-FFF2-40B4-BE49-F238E27FC236}">
                <a16:creationId xmlns:a16="http://schemas.microsoft.com/office/drawing/2014/main" id="{72F5731B-52AA-4A2D-A5BC-0656D8A39938}"/>
              </a:ext>
            </a:extLst>
          </p:cNvPr>
          <p:cNvSpPr/>
          <p:nvPr/>
        </p:nvSpPr>
        <p:spPr>
          <a:xfrm>
            <a:off x="9879338" y="3544472"/>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solidFill>
                <a:schemeClr val="bg1">
                  <a:lumMod val="50000"/>
                </a:schemeClr>
              </a:solidFill>
            </a:endParaRPr>
          </a:p>
        </p:txBody>
      </p:sp>
      <p:sp>
        <p:nvSpPr>
          <p:cNvPr id="38" name="object 10">
            <a:extLst>
              <a:ext uri="{FF2B5EF4-FFF2-40B4-BE49-F238E27FC236}">
                <a16:creationId xmlns:a16="http://schemas.microsoft.com/office/drawing/2014/main" id="{87FC0A52-7192-4C1B-9637-7A65E8E0D50A}"/>
              </a:ext>
            </a:extLst>
          </p:cNvPr>
          <p:cNvSpPr/>
          <p:nvPr/>
        </p:nvSpPr>
        <p:spPr>
          <a:xfrm>
            <a:off x="8103468" y="3544472"/>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solidFill>
                <a:schemeClr val="bg1">
                  <a:lumMod val="50000"/>
                </a:schemeClr>
              </a:solidFill>
            </a:endParaRPr>
          </a:p>
        </p:txBody>
      </p:sp>
      <p:cxnSp>
        <p:nvCxnSpPr>
          <p:cNvPr id="41" name="Connector: Elbow 40">
            <a:extLst>
              <a:ext uri="{FF2B5EF4-FFF2-40B4-BE49-F238E27FC236}">
                <a16:creationId xmlns:a16="http://schemas.microsoft.com/office/drawing/2014/main" id="{9FD63694-D06E-44B3-A4BB-4DA444BB9A5C}"/>
              </a:ext>
            </a:extLst>
          </p:cNvPr>
          <p:cNvCxnSpPr>
            <a:cxnSpLocks/>
            <a:stCxn id="26" idx="0"/>
            <a:endCxn id="20" idx="0"/>
          </p:cNvCxnSpPr>
          <p:nvPr/>
        </p:nvCxnSpPr>
        <p:spPr>
          <a:xfrm rot="16200000" flipH="1" flipV="1">
            <a:off x="5462074" y="1053025"/>
            <a:ext cx="10551" cy="4152900"/>
          </a:xfrm>
          <a:prstGeom prst="bentConnector3">
            <a:avLst>
              <a:gd name="adj1" fmla="val -10833115"/>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8878EBF7-78BA-46A5-8B8F-AEE0716D9ECA}"/>
              </a:ext>
            </a:extLst>
          </p:cNvPr>
          <p:cNvSpPr/>
          <p:nvPr/>
        </p:nvSpPr>
        <p:spPr>
          <a:xfrm>
            <a:off x="5036929" y="2839341"/>
            <a:ext cx="1066800" cy="1351660"/>
          </a:xfrm>
          <a:prstGeom prst="roundRect">
            <a:avLst/>
          </a:prstGeom>
          <a:noFill/>
          <a:ln>
            <a:solidFill>
              <a:schemeClr val="bg1">
                <a:lumMod val="75000"/>
              </a:schemeClr>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en-DE">
              <a:solidFill>
                <a:schemeClr val="bg1">
                  <a:lumMod val="50000"/>
                </a:schemeClr>
              </a:solidFill>
            </a:endParaRPr>
          </a:p>
        </p:txBody>
      </p:sp>
      <p:sp>
        <p:nvSpPr>
          <p:cNvPr id="46" name="TextBox 45">
            <a:extLst>
              <a:ext uri="{FF2B5EF4-FFF2-40B4-BE49-F238E27FC236}">
                <a16:creationId xmlns:a16="http://schemas.microsoft.com/office/drawing/2014/main" id="{17868FB9-A485-4ED9-AD28-A4ED9FEDD704}"/>
              </a:ext>
            </a:extLst>
          </p:cNvPr>
          <p:cNvSpPr txBox="1"/>
          <p:nvPr/>
        </p:nvSpPr>
        <p:spPr>
          <a:xfrm>
            <a:off x="465499" y="4036256"/>
            <a:ext cx="1870609" cy="307777"/>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Time-series KPI data</a:t>
            </a:r>
            <a:endParaRPr lang="en-DE" sz="1400" dirty="0">
              <a:solidFill>
                <a:schemeClr val="bg1">
                  <a:lumMod val="50000"/>
                </a:schemeClr>
              </a:solidFill>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8244FEB3-6C4E-4A08-9164-2DBA10304177}"/>
              </a:ext>
            </a:extLst>
          </p:cNvPr>
          <p:cNvSpPr txBox="1"/>
          <p:nvPr/>
        </p:nvSpPr>
        <p:spPr>
          <a:xfrm>
            <a:off x="4656370" y="4276091"/>
            <a:ext cx="1870609" cy="523220"/>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Time-series line chart and statistical data</a:t>
            </a:r>
            <a:endParaRPr lang="en-DE" sz="1400" dirty="0">
              <a:solidFill>
                <a:schemeClr val="bg1">
                  <a:lumMod val="50000"/>
                </a:schemeClr>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9784C922-9C26-4097-84C4-A2A4A815DF7F}"/>
              </a:ext>
            </a:extLst>
          </p:cNvPr>
          <p:cNvSpPr txBox="1"/>
          <p:nvPr/>
        </p:nvSpPr>
        <p:spPr>
          <a:xfrm>
            <a:off x="6948057" y="4005651"/>
            <a:ext cx="1267585" cy="307777"/>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Data expert</a:t>
            </a:r>
            <a:endParaRPr lang="en-DE" sz="1400" dirty="0">
              <a:solidFill>
                <a:schemeClr val="bg1">
                  <a:lumMod val="50000"/>
                </a:schemeClr>
              </a:solidFill>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3EE4FB89-CE11-4E5F-A633-0FFF8CD424C9}"/>
              </a:ext>
            </a:extLst>
          </p:cNvPr>
          <p:cNvSpPr txBox="1"/>
          <p:nvPr/>
        </p:nvSpPr>
        <p:spPr>
          <a:xfrm>
            <a:off x="8509290" y="3985363"/>
            <a:ext cx="1856811" cy="307777"/>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Data-driven report</a:t>
            </a:r>
            <a:endParaRPr lang="en-DE" sz="1400" dirty="0">
              <a:solidFill>
                <a:schemeClr val="bg1">
                  <a:lumMod val="50000"/>
                </a:schemeClr>
              </a:solidFill>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CAA87B02-7D21-49C1-8A3E-4ECC298AB2FF}"/>
              </a:ext>
            </a:extLst>
          </p:cNvPr>
          <p:cNvSpPr txBox="1"/>
          <p:nvPr/>
        </p:nvSpPr>
        <p:spPr>
          <a:xfrm>
            <a:off x="10626902" y="3996127"/>
            <a:ext cx="1267600" cy="523220"/>
          </a:xfrm>
          <a:prstGeom prst="rect">
            <a:avLst/>
          </a:prstGeom>
          <a:noFill/>
        </p:spPr>
        <p:txBody>
          <a:bodyPr wrap="square" rtlCol="0">
            <a:spAutoFit/>
          </a:bodyPr>
          <a:lstStyle/>
          <a:p>
            <a:pPr algn="ctr"/>
            <a:r>
              <a:rPr lang="en-GB" sz="1400" dirty="0">
                <a:solidFill>
                  <a:schemeClr val="bg1">
                    <a:lumMod val="50000"/>
                  </a:schemeClr>
                </a:solidFill>
                <a:latin typeface="Arial" panose="020B0604020202020204" pitchFamily="34" charset="0"/>
                <a:cs typeface="Arial" panose="020B0604020202020204" pitchFamily="34" charset="0"/>
              </a:rPr>
              <a:t>Business stakeholders</a:t>
            </a:r>
            <a:endParaRPr lang="en-DE" sz="1400" dirty="0">
              <a:solidFill>
                <a:schemeClr val="bg1">
                  <a:lumMod val="50000"/>
                </a:schemeClr>
              </a:solidFill>
              <a:latin typeface="Arial" panose="020B0604020202020204" pitchFamily="34" charset="0"/>
              <a:cs typeface="Arial" panose="020B0604020202020204" pitchFamily="34" charset="0"/>
            </a:endParaRPr>
          </a:p>
        </p:txBody>
      </p:sp>
      <p:pic>
        <p:nvPicPr>
          <p:cNvPr id="4" name="Graphic 3" descr="Stopwatch">
            <a:extLst>
              <a:ext uri="{FF2B5EF4-FFF2-40B4-BE49-F238E27FC236}">
                <a16:creationId xmlns:a16="http://schemas.microsoft.com/office/drawing/2014/main" id="{E8E2C850-4082-4154-A647-D8269B5B889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690039" y="5296169"/>
            <a:ext cx="914400" cy="914400"/>
          </a:xfrm>
          <a:prstGeom prst="rect">
            <a:avLst/>
          </a:prstGeom>
        </p:spPr>
      </p:pic>
      <p:pic>
        <p:nvPicPr>
          <p:cNvPr id="6" name="Graphic 5" descr="Head with gears">
            <a:extLst>
              <a:ext uri="{FF2B5EF4-FFF2-40B4-BE49-F238E27FC236}">
                <a16:creationId xmlns:a16="http://schemas.microsoft.com/office/drawing/2014/main" id="{289EA981-94F9-4E28-B047-35DF710C445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62000" y="5246930"/>
            <a:ext cx="914400" cy="914400"/>
          </a:xfrm>
          <a:prstGeom prst="rect">
            <a:avLst/>
          </a:prstGeom>
        </p:spPr>
      </p:pic>
      <p:pic>
        <p:nvPicPr>
          <p:cNvPr id="8" name="Graphic 7" descr="Pencil">
            <a:extLst>
              <a:ext uri="{FF2B5EF4-FFF2-40B4-BE49-F238E27FC236}">
                <a16:creationId xmlns:a16="http://schemas.microsoft.com/office/drawing/2014/main" id="{52C14722-BFC1-4914-A17A-B0A6D2FFB50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2484440" y="5414516"/>
            <a:ext cx="626202" cy="626202"/>
          </a:xfrm>
          <a:prstGeom prst="rect">
            <a:avLst/>
          </a:prstGeom>
        </p:spPr>
      </p:pic>
      <p:pic>
        <p:nvPicPr>
          <p:cNvPr id="10" name="Graphic 9" descr="Repeat">
            <a:extLst>
              <a:ext uri="{FF2B5EF4-FFF2-40B4-BE49-F238E27FC236}">
                <a16:creationId xmlns:a16="http://schemas.microsoft.com/office/drawing/2014/main" id="{90FD8DF8-2EBF-4C29-ADEC-15EF0BEC0BE8}"/>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3950999" y="5271138"/>
            <a:ext cx="914400" cy="914400"/>
          </a:xfrm>
          <a:prstGeom prst="rect">
            <a:avLst/>
          </a:prstGeom>
        </p:spPr>
      </p:pic>
      <p:pic>
        <p:nvPicPr>
          <p:cNvPr id="12" name="Graphic 11" descr="Money">
            <a:extLst>
              <a:ext uri="{FF2B5EF4-FFF2-40B4-BE49-F238E27FC236}">
                <a16:creationId xmlns:a16="http://schemas.microsoft.com/office/drawing/2014/main" id="{29C385DC-49D8-4121-800D-8E11ED0866F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7581849" y="5296169"/>
            <a:ext cx="914400" cy="914400"/>
          </a:xfrm>
          <a:prstGeom prst="rect">
            <a:avLst/>
          </a:prstGeom>
        </p:spPr>
      </p:pic>
      <p:cxnSp>
        <p:nvCxnSpPr>
          <p:cNvPr id="5" name="Straight Arrow Connector 4">
            <a:extLst>
              <a:ext uri="{FF2B5EF4-FFF2-40B4-BE49-F238E27FC236}">
                <a16:creationId xmlns:a16="http://schemas.microsoft.com/office/drawing/2014/main" id="{E894B94B-6F5A-4B64-8F05-75FC34F14702}"/>
              </a:ext>
            </a:extLst>
          </p:cNvPr>
          <p:cNvCxnSpPr/>
          <p:nvPr/>
        </p:nvCxnSpPr>
        <p:spPr>
          <a:xfrm flipV="1">
            <a:off x="6781800" y="5456400"/>
            <a:ext cx="0" cy="62620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2" name="Straight Arrow Connector 31">
            <a:extLst>
              <a:ext uri="{FF2B5EF4-FFF2-40B4-BE49-F238E27FC236}">
                <a16:creationId xmlns:a16="http://schemas.microsoft.com/office/drawing/2014/main" id="{E73EAC0F-B205-4B72-BFAB-DF7B7C889951}"/>
              </a:ext>
            </a:extLst>
          </p:cNvPr>
          <p:cNvCxnSpPr/>
          <p:nvPr/>
        </p:nvCxnSpPr>
        <p:spPr>
          <a:xfrm flipV="1">
            <a:off x="8851032" y="5456400"/>
            <a:ext cx="0" cy="62620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33" name="Footer Placeholder 3">
            <a:extLst>
              <a:ext uri="{FF2B5EF4-FFF2-40B4-BE49-F238E27FC236}">
                <a16:creationId xmlns:a16="http://schemas.microsoft.com/office/drawing/2014/main" id="{CE0F6976-BBB8-4C60-8171-88E6F7A6B863}"/>
              </a:ext>
            </a:extLst>
          </p:cNvPr>
          <p:cNvSpPr txBox="1">
            <a:spLocks/>
          </p:cNvSpPr>
          <p:nvPr/>
        </p:nvSpPr>
        <p:spPr>
          <a:xfrm>
            <a:off x="422353" y="6850571"/>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
        <p:nvSpPr>
          <p:cNvPr id="34" name="object 10">
            <a:extLst>
              <a:ext uri="{FF2B5EF4-FFF2-40B4-BE49-F238E27FC236}">
                <a16:creationId xmlns:a16="http://schemas.microsoft.com/office/drawing/2014/main" id="{B02AA52D-E159-4172-8348-581E4530D0A0}"/>
              </a:ext>
            </a:extLst>
          </p:cNvPr>
          <p:cNvSpPr/>
          <p:nvPr/>
        </p:nvSpPr>
        <p:spPr>
          <a:xfrm>
            <a:off x="6236568" y="357846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solidFill>
                <a:schemeClr val="bg1">
                  <a:lumMod val="50000"/>
                </a:schemeClr>
              </a:solidFill>
            </a:endParaRPr>
          </a:p>
        </p:txBody>
      </p:sp>
      <p:sp>
        <p:nvSpPr>
          <p:cNvPr id="3" name="Rectangle 2">
            <a:extLst>
              <a:ext uri="{FF2B5EF4-FFF2-40B4-BE49-F238E27FC236}">
                <a16:creationId xmlns:a16="http://schemas.microsoft.com/office/drawing/2014/main" id="{73E4CCD5-5750-46CB-90D9-AE66442A1746}"/>
              </a:ext>
            </a:extLst>
          </p:cNvPr>
          <p:cNvSpPr/>
          <p:nvPr/>
        </p:nvSpPr>
        <p:spPr>
          <a:xfrm>
            <a:off x="9867900" y="5393574"/>
            <a:ext cx="1146253" cy="689028"/>
          </a:xfrm>
          <a:prstGeom prst="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b="1" dirty="0">
                <a:solidFill>
                  <a:schemeClr val="bg1"/>
                </a:solidFill>
              </a:rPr>
              <a:t>Static</a:t>
            </a:r>
            <a:endParaRPr lang="en-DE" b="1" dirty="0">
              <a:solidFill>
                <a:schemeClr val="bg1"/>
              </a:solidFill>
            </a:endParaRPr>
          </a:p>
        </p:txBody>
      </p:sp>
    </p:spTree>
    <p:extLst>
      <p:ext uri="{BB962C8B-B14F-4D97-AF65-F5344CB8AC3E}">
        <p14:creationId xmlns:p14="http://schemas.microsoft.com/office/powerpoint/2010/main" val="33848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3197225" cy="391160"/>
          </a:xfrm>
          <a:prstGeom prst="rect">
            <a:avLst/>
          </a:prstGeom>
        </p:spPr>
        <p:txBody>
          <a:bodyPr vert="horz" wrap="square" lIns="0" tIns="12700" rIns="0" bIns="0" rtlCol="0">
            <a:spAutoFit/>
          </a:bodyPr>
          <a:lstStyle/>
          <a:p>
            <a:pPr marL="12700">
              <a:lnSpc>
                <a:spcPct val="100000"/>
              </a:lnSpc>
              <a:spcBef>
                <a:spcPts val="100"/>
              </a:spcBef>
            </a:pPr>
            <a:r>
              <a:rPr spc="-5" dirty="0">
                <a:latin typeface="Arial" panose="020B0604020202020204" pitchFamily="34" charset="0"/>
                <a:cs typeface="Arial" panose="020B0604020202020204" pitchFamily="34" charset="0"/>
              </a:rPr>
              <a:t>Motivation </a:t>
            </a:r>
            <a:r>
              <a:rPr dirty="0">
                <a:latin typeface="Arial" panose="020B0604020202020204" pitchFamily="34" charset="0"/>
                <a:cs typeface="Arial" panose="020B0604020202020204" pitchFamily="34" charset="0"/>
              </a:rPr>
              <a:t>and</a:t>
            </a:r>
            <a:r>
              <a:rPr spc="-60" dirty="0">
                <a:latin typeface="Arial" panose="020B0604020202020204" pitchFamily="34" charset="0"/>
                <a:cs typeface="Arial" panose="020B0604020202020204" pitchFamily="34" charset="0"/>
              </a:rPr>
              <a:t> </a:t>
            </a:r>
            <a:r>
              <a:rPr dirty="0">
                <a:latin typeface="Arial" panose="020B0604020202020204" pitchFamily="34" charset="0"/>
                <a:cs typeface="Arial" panose="020B0604020202020204" pitchFamily="34" charset="0"/>
              </a:rPr>
              <a:t>problem</a:t>
            </a:r>
          </a:p>
        </p:txBody>
      </p:sp>
      <p:sp>
        <p:nvSpPr>
          <p:cNvPr id="15" name="object 15"/>
          <p:cNvSpPr txBox="1">
            <a:spLocks noGrp="1"/>
          </p:cNvSpPr>
          <p:nvPr>
            <p:ph type="ftr" sz="quarter" idx="5"/>
          </p:nvPr>
        </p:nvSpPr>
        <p:spPr>
          <a:xfrm>
            <a:off x="11079581" y="6646788"/>
            <a:ext cx="367029" cy="126317"/>
          </a:xfrm>
          <a:prstGeom prst="rect">
            <a:avLst/>
          </a:prstGeom>
        </p:spPr>
        <p:txBody>
          <a:bodyPr vert="horz" wrap="square" lIns="0" tIns="3175" rIns="0" bIns="0" rtlCol="0">
            <a:spAutoFit/>
          </a:bodyPr>
          <a:lstStyle/>
          <a:p>
            <a:pPr marL="12700">
              <a:lnSpc>
                <a:spcPct val="100000"/>
              </a:lnSpc>
              <a:spcBef>
                <a:spcPts val="25"/>
              </a:spcBef>
            </a:pPr>
            <a:r>
              <a:rPr lang="en-US">
                <a:latin typeface="Arial" panose="020B0604020202020204" pitchFamily="34" charset="0"/>
                <a:cs typeface="Arial" panose="020B0604020202020204" pitchFamily="34" charset="0"/>
              </a:rPr>
              <a:t>© sebis</a:t>
            </a:r>
            <a:endParaRPr dirty="0">
              <a:latin typeface="Arial" panose="020B0604020202020204" pitchFamily="34" charset="0"/>
              <a:cs typeface="Arial" panose="020B0604020202020204" pitchFamily="34" charset="0"/>
            </a:endParaRPr>
          </a:p>
        </p:txBody>
      </p:sp>
      <p:sp>
        <p:nvSpPr>
          <p:cNvPr id="16" name="object 16"/>
          <p:cNvSpPr txBox="1">
            <a:spLocks noGrp="1"/>
          </p:cNvSpPr>
          <p:nvPr>
            <p:ph type="sldNum" sz="quarter" idx="7"/>
          </p:nvPr>
        </p:nvSpPr>
        <p:spPr>
          <a:xfrm>
            <a:off x="11704002" y="6646788"/>
            <a:ext cx="190500" cy="126317"/>
          </a:xfrm>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latin typeface="Arial" panose="020B0604020202020204" pitchFamily="34" charset="0"/>
                <a:cs typeface="Arial" panose="020B0604020202020204" pitchFamily="34" charset="0"/>
              </a:rPr>
              <a:t>7</a:t>
            </a:fld>
            <a:endParaRPr dirty="0">
              <a:latin typeface="Arial" panose="020B0604020202020204" pitchFamily="34" charset="0"/>
              <a:cs typeface="Arial" panose="020B0604020202020204" pitchFamily="34" charset="0"/>
            </a:endParaRPr>
          </a:p>
        </p:txBody>
      </p:sp>
      <p:pic>
        <p:nvPicPr>
          <p:cNvPr id="19" name="Graphic 18" descr="Table">
            <a:extLst>
              <a:ext uri="{FF2B5EF4-FFF2-40B4-BE49-F238E27FC236}">
                <a16:creationId xmlns:a16="http://schemas.microsoft.com/office/drawing/2014/main" id="{E538AE4C-BC85-4593-A3E8-8866D7592A0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9556" y="2971800"/>
            <a:ext cx="1219200" cy="1219200"/>
          </a:xfrm>
          <a:prstGeom prst="rect">
            <a:avLst/>
          </a:prstGeom>
        </p:spPr>
      </p:pic>
      <p:sp>
        <p:nvSpPr>
          <p:cNvPr id="20" name="Rectangle: Rounded Corners 19">
            <a:extLst>
              <a:ext uri="{FF2B5EF4-FFF2-40B4-BE49-F238E27FC236}">
                <a16:creationId xmlns:a16="http://schemas.microsoft.com/office/drawing/2014/main" id="{C33388D7-65A3-45BC-BA3E-6C0B52550151}"/>
              </a:ext>
            </a:extLst>
          </p:cNvPr>
          <p:cNvSpPr/>
          <p:nvPr/>
        </p:nvSpPr>
        <p:spPr>
          <a:xfrm>
            <a:off x="2683393" y="2853396"/>
            <a:ext cx="1649278" cy="1513449"/>
          </a:xfrm>
          <a:prstGeom prst="roundRect">
            <a:avLst/>
          </a:prstGeom>
          <a:solidFill>
            <a:schemeClr val="tx2">
              <a:lumMod val="20000"/>
              <a:lumOff val="8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1600" dirty="0">
                <a:latin typeface="Arial" panose="020B0604020202020204" pitchFamily="34" charset="0"/>
                <a:cs typeface="Arial" panose="020B0604020202020204" pitchFamily="34" charset="0"/>
              </a:rPr>
              <a:t>Automated Reporting assistant tool</a:t>
            </a:r>
            <a:endParaRPr lang="en-DE" sz="1600" dirty="0">
              <a:latin typeface="Arial" panose="020B0604020202020204" pitchFamily="34" charset="0"/>
              <a:cs typeface="Arial" panose="020B0604020202020204" pitchFamily="34" charset="0"/>
            </a:endParaRPr>
          </a:p>
        </p:txBody>
      </p:sp>
      <p:pic>
        <p:nvPicPr>
          <p:cNvPr id="22" name="Graphic 21" descr="Upward trend">
            <a:extLst>
              <a:ext uri="{FF2B5EF4-FFF2-40B4-BE49-F238E27FC236}">
                <a16:creationId xmlns:a16="http://schemas.microsoft.com/office/drawing/2014/main" id="{01CF2645-B6AB-4FE4-B64A-0F662B63868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11502" y="2693268"/>
            <a:ext cx="735732" cy="735732"/>
          </a:xfrm>
          <a:prstGeom prst="rect">
            <a:avLst/>
          </a:prstGeom>
        </p:spPr>
      </p:pic>
      <p:pic>
        <p:nvPicPr>
          <p:cNvPr id="24" name="Graphic 23" descr="Presentation with checklist RTL">
            <a:extLst>
              <a:ext uri="{FF2B5EF4-FFF2-40B4-BE49-F238E27FC236}">
                <a16:creationId xmlns:a16="http://schemas.microsoft.com/office/drawing/2014/main" id="{A2713E53-74AE-4966-A34B-F654CF3EB49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367618" y="3380933"/>
            <a:ext cx="831395" cy="819445"/>
          </a:xfrm>
          <a:prstGeom prst="rect">
            <a:avLst/>
          </a:prstGeom>
        </p:spPr>
      </p:pic>
      <p:pic>
        <p:nvPicPr>
          <p:cNvPr id="26" name="Graphic 25" descr="User">
            <a:extLst>
              <a:ext uri="{FF2B5EF4-FFF2-40B4-BE49-F238E27FC236}">
                <a16:creationId xmlns:a16="http://schemas.microsoft.com/office/drawing/2014/main" id="{60A22ED1-2184-4F53-8682-325BBE26A9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99361" y="3105443"/>
            <a:ext cx="914400" cy="914400"/>
          </a:xfrm>
          <a:prstGeom prst="rect">
            <a:avLst/>
          </a:prstGeom>
        </p:spPr>
      </p:pic>
      <p:pic>
        <p:nvPicPr>
          <p:cNvPr id="28" name="Graphic 27" descr="Document">
            <a:extLst>
              <a:ext uri="{FF2B5EF4-FFF2-40B4-BE49-F238E27FC236}">
                <a16:creationId xmlns:a16="http://schemas.microsoft.com/office/drawing/2014/main" id="{0A9F56A2-6A7F-4909-907A-DEB104F24551}"/>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284068" y="4724400"/>
            <a:ext cx="914400" cy="914400"/>
          </a:xfrm>
          <a:prstGeom prst="rect">
            <a:avLst/>
          </a:prstGeom>
        </p:spPr>
      </p:pic>
      <p:pic>
        <p:nvPicPr>
          <p:cNvPr id="30" name="Graphic 29" descr="Users">
            <a:extLst>
              <a:ext uri="{FF2B5EF4-FFF2-40B4-BE49-F238E27FC236}">
                <a16:creationId xmlns:a16="http://schemas.microsoft.com/office/drawing/2014/main" id="{A43D2DFF-07B1-4F71-BF6B-255AF884815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687153" y="3087271"/>
            <a:ext cx="914400" cy="914400"/>
          </a:xfrm>
          <a:prstGeom prst="rect">
            <a:avLst/>
          </a:prstGeom>
        </p:spPr>
      </p:pic>
      <p:sp>
        <p:nvSpPr>
          <p:cNvPr id="31" name="object 10">
            <a:extLst>
              <a:ext uri="{FF2B5EF4-FFF2-40B4-BE49-F238E27FC236}">
                <a16:creationId xmlns:a16="http://schemas.microsoft.com/office/drawing/2014/main" id="{951A5F0D-53E4-42B6-9A47-58EC0BBBFD9D}"/>
              </a:ext>
            </a:extLst>
          </p:cNvPr>
          <p:cNvSpPr/>
          <p:nvPr/>
        </p:nvSpPr>
        <p:spPr>
          <a:xfrm>
            <a:off x="1837923" y="3581398"/>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6" name="object 10">
            <a:extLst>
              <a:ext uri="{FF2B5EF4-FFF2-40B4-BE49-F238E27FC236}">
                <a16:creationId xmlns:a16="http://schemas.microsoft.com/office/drawing/2014/main" id="{C61659C7-0726-4F12-B195-FFEB501A4232}"/>
              </a:ext>
            </a:extLst>
          </p:cNvPr>
          <p:cNvSpPr/>
          <p:nvPr/>
        </p:nvSpPr>
        <p:spPr>
          <a:xfrm>
            <a:off x="4430578" y="3562643"/>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8" name="object 10">
            <a:extLst>
              <a:ext uri="{FF2B5EF4-FFF2-40B4-BE49-F238E27FC236}">
                <a16:creationId xmlns:a16="http://schemas.microsoft.com/office/drawing/2014/main" id="{87FC0A52-7192-4C1B-9637-7A65E8E0D50A}"/>
              </a:ext>
            </a:extLst>
          </p:cNvPr>
          <p:cNvSpPr/>
          <p:nvPr/>
        </p:nvSpPr>
        <p:spPr>
          <a:xfrm>
            <a:off x="7975509" y="3593704"/>
            <a:ext cx="875523" cy="45725"/>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39" name="object 10">
            <a:extLst>
              <a:ext uri="{FF2B5EF4-FFF2-40B4-BE49-F238E27FC236}">
                <a16:creationId xmlns:a16="http://schemas.microsoft.com/office/drawing/2014/main" id="{3FF46810-1C40-434F-9EE2-6C834F242174}"/>
              </a:ext>
            </a:extLst>
          </p:cNvPr>
          <p:cNvSpPr/>
          <p:nvPr/>
        </p:nvSpPr>
        <p:spPr>
          <a:xfrm>
            <a:off x="6403252" y="3553849"/>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pic>
        <p:nvPicPr>
          <p:cNvPr id="17" name="Graphic 16" descr="Document">
            <a:extLst>
              <a:ext uri="{FF2B5EF4-FFF2-40B4-BE49-F238E27FC236}">
                <a16:creationId xmlns:a16="http://schemas.microsoft.com/office/drawing/2014/main" id="{61BCF50A-9111-4DEF-B9A9-64CB1303D6F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876706" y="3136504"/>
            <a:ext cx="914400" cy="914400"/>
          </a:xfrm>
          <a:prstGeom prst="rect">
            <a:avLst/>
          </a:prstGeom>
        </p:spPr>
      </p:pic>
      <p:sp>
        <p:nvSpPr>
          <p:cNvPr id="18" name="object 10">
            <a:extLst>
              <a:ext uri="{FF2B5EF4-FFF2-40B4-BE49-F238E27FC236}">
                <a16:creationId xmlns:a16="http://schemas.microsoft.com/office/drawing/2014/main" id="{5DAD2514-47CB-4C53-962F-B345E1BA142B}"/>
              </a:ext>
            </a:extLst>
          </p:cNvPr>
          <p:cNvSpPr/>
          <p:nvPr/>
        </p:nvSpPr>
        <p:spPr>
          <a:xfrm>
            <a:off x="9772753" y="3544471"/>
            <a:ext cx="747564" cy="94957"/>
          </a:xfrm>
          <a:custGeom>
            <a:avLst/>
            <a:gdLst/>
            <a:ahLst/>
            <a:cxnLst/>
            <a:rect l="l" t="t" r="r" b="b"/>
            <a:pathLst>
              <a:path w="1271904" h="76200">
                <a:moveTo>
                  <a:pt x="1195666" y="0"/>
                </a:moveTo>
                <a:lnTo>
                  <a:pt x="1195666" y="29527"/>
                </a:lnTo>
                <a:lnTo>
                  <a:pt x="0" y="29527"/>
                </a:lnTo>
                <a:lnTo>
                  <a:pt x="0" y="46672"/>
                </a:lnTo>
                <a:lnTo>
                  <a:pt x="1195666" y="46672"/>
                </a:lnTo>
                <a:lnTo>
                  <a:pt x="1195666" y="76200"/>
                </a:lnTo>
                <a:lnTo>
                  <a:pt x="1271866" y="38100"/>
                </a:lnTo>
                <a:lnTo>
                  <a:pt x="1195666" y="0"/>
                </a:lnTo>
                <a:close/>
              </a:path>
            </a:pathLst>
          </a:custGeom>
          <a:solidFill>
            <a:srgbClr val="000000">
              <a:alpha val="50199"/>
            </a:srgbClr>
          </a:solidFill>
        </p:spPr>
        <p:txBody>
          <a:bodyPr wrap="square" lIns="0" tIns="0" rIns="0" bIns="0" rtlCol="0"/>
          <a:lstStyle/>
          <a:p>
            <a:endParaRPr>
              <a:latin typeface="Arial" panose="020B0604020202020204" pitchFamily="34" charset="0"/>
              <a:cs typeface="Arial" panose="020B0604020202020204" pitchFamily="34" charset="0"/>
            </a:endParaRPr>
          </a:p>
        </p:txBody>
      </p:sp>
      <p:cxnSp>
        <p:nvCxnSpPr>
          <p:cNvPr id="4" name="Connector: Elbow 3">
            <a:extLst>
              <a:ext uri="{FF2B5EF4-FFF2-40B4-BE49-F238E27FC236}">
                <a16:creationId xmlns:a16="http://schemas.microsoft.com/office/drawing/2014/main" id="{F41B45CC-E26F-4585-AD98-A27B6EBBD4FA}"/>
              </a:ext>
            </a:extLst>
          </p:cNvPr>
          <p:cNvCxnSpPr>
            <a:endCxn id="28" idx="1"/>
          </p:cNvCxnSpPr>
          <p:nvPr/>
        </p:nvCxnSpPr>
        <p:spPr>
          <a:xfrm>
            <a:off x="3508032" y="4495800"/>
            <a:ext cx="1776036" cy="685800"/>
          </a:xfrm>
          <a:prstGeom prst="bentConnector3">
            <a:avLst>
              <a:gd name="adj1" fmla="val 9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FB0BB50C-D4C9-473A-995B-987A6C3EDF96}"/>
              </a:ext>
            </a:extLst>
          </p:cNvPr>
          <p:cNvCxnSpPr>
            <a:cxnSpLocks/>
            <a:stCxn id="33" idx="1"/>
            <a:endCxn id="28" idx="0"/>
          </p:cNvCxnSpPr>
          <p:nvPr/>
        </p:nvCxnSpPr>
        <p:spPr>
          <a:xfrm flipH="1">
            <a:off x="5741268" y="4160836"/>
            <a:ext cx="1265685" cy="563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ADD1615E-8AE5-4DE4-9BE6-71E09510E571}"/>
              </a:ext>
            </a:extLst>
          </p:cNvPr>
          <p:cNvCxnSpPr>
            <a:cxnSpLocks/>
            <a:stCxn id="28" idx="3"/>
            <a:endCxn id="34" idx="2"/>
          </p:cNvCxnSpPr>
          <p:nvPr/>
        </p:nvCxnSpPr>
        <p:spPr>
          <a:xfrm flipV="1">
            <a:off x="6198468" y="4341371"/>
            <a:ext cx="3135438" cy="84022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A7063E09-AC48-4308-AB79-1B7FD451DBB6}"/>
              </a:ext>
            </a:extLst>
          </p:cNvPr>
          <p:cNvSpPr/>
          <p:nvPr/>
        </p:nvSpPr>
        <p:spPr>
          <a:xfrm>
            <a:off x="5284068" y="2677550"/>
            <a:ext cx="990600" cy="151345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DE">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E22DD6E5-C6B1-418B-8D0E-6A4995EE6799}"/>
              </a:ext>
            </a:extLst>
          </p:cNvPr>
          <p:cNvSpPr txBox="1"/>
          <p:nvPr/>
        </p:nvSpPr>
        <p:spPr>
          <a:xfrm>
            <a:off x="341445" y="4037111"/>
            <a:ext cx="1775422"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KPI data</a:t>
            </a:r>
            <a:endParaRPr lang="en-DE" sz="14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9830F937-73A0-43EA-A54E-07751DCB2471}"/>
              </a:ext>
            </a:extLst>
          </p:cNvPr>
          <p:cNvSpPr txBox="1"/>
          <p:nvPr/>
        </p:nvSpPr>
        <p:spPr>
          <a:xfrm>
            <a:off x="7006953" y="4006947"/>
            <a:ext cx="1137468"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 expert</a:t>
            </a:r>
            <a:endParaRPr lang="en-DE" sz="1400"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323C81E-3D90-4B69-98AD-9CD11E85E177}"/>
              </a:ext>
            </a:extLst>
          </p:cNvPr>
          <p:cNvSpPr txBox="1"/>
          <p:nvPr/>
        </p:nvSpPr>
        <p:spPr>
          <a:xfrm>
            <a:off x="8437760" y="4033594"/>
            <a:ext cx="1792291" cy="307777"/>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Data-driven report</a:t>
            </a:r>
            <a:endParaRPr lang="en-DE" sz="14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C71DF130-A96A-4FBA-A791-C31D46BD4712}"/>
              </a:ext>
            </a:extLst>
          </p:cNvPr>
          <p:cNvSpPr txBox="1"/>
          <p:nvPr/>
        </p:nvSpPr>
        <p:spPr>
          <a:xfrm>
            <a:off x="10516317" y="3938768"/>
            <a:ext cx="1267600"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Business stakeholders</a:t>
            </a:r>
            <a:endParaRPr lang="en-DE" sz="140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008515B9-C630-47CB-BDB4-30107CBD739A}"/>
              </a:ext>
            </a:extLst>
          </p:cNvPr>
          <p:cNvSpPr txBox="1"/>
          <p:nvPr/>
        </p:nvSpPr>
        <p:spPr>
          <a:xfrm>
            <a:off x="4979268" y="5638800"/>
            <a:ext cx="1600200"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Textual executive summary</a:t>
            </a:r>
            <a:endParaRPr lang="en-DE" sz="1400" dirty="0">
              <a:latin typeface="Arial" panose="020B0604020202020204" pitchFamily="34" charset="0"/>
              <a:cs typeface="Arial" panose="020B0604020202020204" pitchFamily="34" charset="0"/>
            </a:endParaRPr>
          </a:p>
        </p:txBody>
      </p:sp>
      <p:cxnSp>
        <p:nvCxnSpPr>
          <p:cNvPr id="27" name="Connector: Elbow 26">
            <a:extLst>
              <a:ext uri="{FF2B5EF4-FFF2-40B4-BE49-F238E27FC236}">
                <a16:creationId xmlns:a16="http://schemas.microsoft.com/office/drawing/2014/main" id="{364C698F-A360-4AB7-92CA-4B55B58280BB}"/>
              </a:ext>
            </a:extLst>
          </p:cNvPr>
          <p:cNvCxnSpPr>
            <a:stCxn id="26" idx="0"/>
            <a:endCxn id="20" idx="0"/>
          </p:cNvCxnSpPr>
          <p:nvPr/>
        </p:nvCxnSpPr>
        <p:spPr>
          <a:xfrm rot="16200000" flipV="1">
            <a:off x="5406274" y="955155"/>
            <a:ext cx="252047" cy="4048529"/>
          </a:xfrm>
          <a:prstGeom prst="bentConnector3">
            <a:avLst>
              <a:gd name="adj1" fmla="val 497673"/>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Footer Placeholder 3">
            <a:extLst>
              <a:ext uri="{FF2B5EF4-FFF2-40B4-BE49-F238E27FC236}">
                <a16:creationId xmlns:a16="http://schemas.microsoft.com/office/drawing/2014/main" id="{A435E824-C2A2-4E0F-A006-276F3D3E8BFD}"/>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panose="020B0604020202020204" pitchFamily="34" charset="0"/>
                <a:cs typeface="Arial" panose="020B0604020202020204" pitchFamily="34" charset="0"/>
              </a:rPr>
              <a:t>03694397, Siddhesh Kandarkar, Computer Assisted Natural Language Description of Trends and Patterns in Time Series Data</a:t>
            </a:r>
          </a:p>
          <a:p>
            <a:pPr>
              <a:defRPr/>
            </a:pPr>
            <a:endParaRPr lang="de-DE" sz="800" dirty="0">
              <a:solidFill>
                <a:srgbClr val="7F7F7F"/>
              </a:solidFill>
              <a:latin typeface="Arial" panose="020B0604020202020204" pitchFamily="34" charset="0"/>
              <a:cs typeface="Arial" panose="020B0604020202020204" pitchFamily="34" charset="0"/>
            </a:endParaRPr>
          </a:p>
          <a:p>
            <a:pPr>
              <a:defRPr/>
            </a:pPr>
            <a:endParaRPr lang="de-DE" sz="105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46C6A9AD-9393-44B4-8B5B-DA7636DEB4B4}"/>
              </a:ext>
            </a:extLst>
          </p:cNvPr>
          <p:cNvSpPr txBox="1"/>
          <p:nvPr/>
        </p:nvSpPr>
        <p:spPr>
          <a:xfrm>
            <a:off x="4778305" y="2105278"/>
            <a:ext cx="1870609" cy="523220"/>
          </a:xfrm>
          <a:prstGeom prst="rect">
            <a:avLst/>
          </a:prstGeom>
          <a:noFill/>
        </p:spPr>
        <p:txBody>
          <a:bodyPr wrap="square" rtlCol="0">
            <a:spAutoFit/>
          </a:bodyPr>
          <a:lstStyle/>
          <a:p>
            <a:pPr algn="ctr"/>
            <a:r>
              <a:rPr lang="en-GB" sz="1400" dirty="0">
                <a:latin typeface="Arial" panose="020B0604020202020204" pitchFamily="34" charset="0"/>
                <a:cs typeface="Arial" panose="020B0604020202020204" pitchFamily="34" charset="0"/>
              </a:rPr>
              <a:t>Time-series line chart and statistical data</a:t>
            </a:r>
            <a:endParaRPr lang="en-DE"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7312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4760" y="1480019"/>
            <a:ext cx="12202160" cy="586105"/>
            <a:chOff x="-4760" y="1480019"/>
            <a:chExt cx="12202160" cy="586105"/>
          </a:xfrm>
        </p:grpSpPr>
        <p:sp>
          <p:nvSpPr>
            <p:cNvPr id="3" name="object 3"/>
            <p:cNvSpPr/>
            <p:nvPr/>
          </p:nvSpPr>
          <p:spPr>
            <a:xfrm>
              <a:off x="1" y="1484790"/>
              <a:ext cx="12192000" cy="576580"/>
            </a:xfrm>
            <a:custGeom>
              <a:avLst/>
              <a:gdLst/>
              <a:ahLst/>
              <a:cxnLst/>
              <a:rect l="l" t="t" r="r" b="b"/>
              <a:pathLst>
                <a:path w="12192000" h="576580">
                  <a:moveTo>
                    <a:pt x="12192000" y="0"/>
                  </a:moveTo>
                  <a:lnTo>
                    <a:pt x="0" y="0"/>
                  </a:lnTo>
                  <a:lnTo>
                    <a:pt x="0" y="576064"/>
                  </a:lnTo>
                  <a:lnTo>
                    <a:pt x="12192000" y="576064"/>
                  </a:lnTo>
                  <a:lnTo>
                    <a:pt x="12192000" y="0"/>
                  </a:lnTo>
                  <a:close/>
                </a:path>
              </a:pathLst>
            </a:custGeom>
            <a:solidFill>
              <a:srgbClr val="C4DCF2"/>
            </a:solidFill>
          </p:spPr>
          <p:txBody>
            <a:bodyPr wrap="square" lIns="0" tIns="0" rIns="0" bIns="0" rtlCol="0"/>
            <a:lstStyle/>
            <a:p>
              <a:endParaRPr/>
            </a:p>
          </p:txBody>
        </p:sp>
        <p:sp>
          <p:nvSpPr>
            <p:cNvPr id="4" name="object 4"/>
            <p:cNvSpPr/>
            <p:nvPr/>
          </p:nvSpPr>
          <p:spPr>
            <a:xfrm>
              <a:off x="1" y="1484782"/>
              <a:ext cx="12192635" cy="576580"/>
            </a:xfrm>
            <a:custGeom>
              <a:avLst/>
              <a:gdLst/>
              <a:ahLst/>
              <a:cxnLst/>
              <a:rect l="l" t="t" r="r" b="b"/>
              <a:pathLst>
                <a:path w="12192635" h="576580">
                  <a:moveTo>
                    <a:pt x="0" y="0"/>
                  </a:moveTo>
                  <a:lnTo>
                    <a:pt x="12192006" y="0"/>
                  </a:lnTo>
                  <a:lnTo>
                    <a:pt x="12192006" y="576064"/>
                  </a:lnTo>
                  <a:lnTo>
                    <a:pt x="0" y="576064"/>
                  </a:lnTo>
                  <a:lnTo>
                    <a:pt x="0" y="0"/>
                  </a:lnTo>
                  <a:close/>
                </a:path>
              </a:pathLst>
            </a:custGeom>
            <a:ln w="9525">
              <a:solidFill>
                <a:srgbClr val="98C6EA"/>
              </a:solidFill>
            </a:ln>
          </p:spPr>
          <p:txBody>
            <a:bodyPr wrap="square" lIns="0" tIns="0" rIns="0" bIns="0" rtlCol="0"/>
            <a:lstStyle/>
            <a:p>
              <a:endParaRPr/>
            </a:p>
          </p:txBody>
        </p:sp>
      </p:grpSp>
      <p:sp>
        <p:nvSpPr>
          <p:cNvPr id="7" name="object 7"/>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8" name="object 8"/>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8</a:t>
            </a:fld>
            <a:endParaRPr dirty="0"/>
          </a:p>
        </p:txBody>
      </p:sp>
      <p:sp>
        <p:nvSpPr>
          <p:cNvPr id="6" name="object 6"/>
          <p:cNvSpPr txBox="1">
            <a:spLocks noGrp="1"/>
          </p:cNvSpPr>
          <p:nvPr>
            <p:ph type="title"/>
          </p:nvPr>
        </p:nvSpPr>
        <p:spPr>
          <a:xfrm>
            <a:off x="411736" y="378269"/>
            <a:ext cx="991869" cy="391160"/>
          </a:xfrm>
          <a:prstGeom prst="rect">
            <a:avLst/>
          </a:prstGeom>
        </p:spPr>
        <p:txBody>
          <a:bodyPr vert="horz" wrap="square" lIns="0" tIns="12700" rIns="0" bIns="0" rtlCol="0">
            <a:spAutoFit/>
          </a:bodyPr>
          <a:lstStyle/>
          <a:p>
            <a:pPr marL="12700">
              <a:lnSpc>
                <a:spcPct val="100000"/>
              </a:lnSpc>
              <a:spcBef>
                <a:spcPts val="100"/>
              </a:spcBef>
            </a:pPr>
            <a:r>
              <a:rPr spc="-5" dirty="0"/>
              <a:t>Outline</a:t>
            </a:r>
          </a:p>
        </p:txBody>
      </p:sp>
      <p:sp>
        <p:nvSpPr>
          <p:cNvPr id="9" name="object 2">
            <a:extLst>
              <a:ext uri="{FF2B5EF4-FFF2-40B4-BE49-F238E27FC236}">
                <a16:creationId xmlns:a16="http://schemas.microsoft.com/office/drawing/2014/main" id="{2EFF637A-46F6-408B-862A-C5CEE4CE0C0A}"/>
              </a:ext>
            </a:extLst>
          </p:cNvPr>
          <p:cNvSpPr txBox="1"/>
          <p:nvPr/>
        </p:nvSpPr>
        <p:spPr>
          <a:xfrm>
            <a:off x="413175" y="1102995"/>
            <a:ext cx="8961782" cy="3475310"/>
          </a:xfrm>
          <a:prstGeom prst="rect">
            <a:avLst/>
          </a:prstGeom>
        </p:spPr>
        <p:txBody>
          <a:bodyPr vert="horz" wrap="square" lIns="0" tIns="12700" rIns="0" bIns="0" rtlCol="0">
            <a:spAutoFit/>
          </a:bodyPr>
          <a:lstStyle/>
          <a:p>
            <a:pPr marL="355600" indent="-342900">
              <a:lnSpc>
                <a:spcPct val="100000"/>
              </a:lnSpc>
              <a:spcBef>
                <a:spcPts val="100"/>
              </a:spcBef>
              <a:buChar char="•"/>
              <a:tabLst>
                <a:tab pos="354965" algn="l"/>
                <a:tab pos="355600" algn="l"/>
              </a:tabLst>
            </a:pPr>
            <a:r>
              <a:rPr sz="2000" spc="-5" dirty="0">
                <a:latin typeface="Arial"/>
                <a:cs typeface="Arial"/>
              </a:rPr>
              <a:t>Motivation </a:t>
            </a:r>
            <a:r>
              <a:rPr sz="2000" dirty="0">
                <a:latin typeface="Arial"/>
                <a:cs typeface="Arial"/>
              </a:rPr>
              <a:t>and</a:t>
            </a:r>
            <a:r>
              <a:rPr sz="2000" spc="-25" dirty="0">
                <a:latin typeface="Arial"/>
                <a:cs typeface="Arial"/>
              </a:rPr>
              <a:t> </a:t>
            </a:r>
            <a:r>
              <a:rPr sz="2000" dirty="0">
                <a:latin typeface="Arial"/>
                <a:cs typeface="Arial"/>
              </a:rPr>
              <a:t>problem</a:t>
            </a:r>
          </a:p>
          <a:p>
            <a:pPr marL="355600" indent="-342900">
              <a:lnSpc>
                <a:spcPct val="100000"/>
              </a:lnSpc>
              <a:spcBef>
                <a:spcPts val="1664"/>
              </a:spcBef>
              <a:buChar char="•"/>
              <a:tabLst>
                <a:tab pos="354965" algn="l"/>
                <a:tab pos="355600" algn="l"/>
              </a:tabLst>
            </a:pPr>
            <a:r>
              <a:rPr sz="2000" dirty="0">
                <a:latin typeface="Arial"/>
                <a:cs typeface="Arial"/>
              </a:rPr>
              <a:t>Research </a:t>
            </a:r>
            <a:r>
              <a:rPr sz="2000" spc="-5" dirty="0">
                <a:latin typeface="Arial"/>
                <a:cs typeface="Arial"/>
              </a:rPr>
              <a:t>questions </a:t>
            </a:r>
            <a:r>
              <a:rPr sz="2000" dirty="0">
                <a:latin typeface="Arial"/>
                <a:cs typeface="Arial"/>
              </a:rPr>
              <a:t>and</a:t>
            </a:r>
            <a:r>
              <a:rPr sz="2000" spc="-40" dirty="0">
                <a:latin typeface="Arial"/>
                <a:cs typeface="Arial"/>
              </a:rPr>
              <a:t> </a:t>
            </a:r>
            <a:r>
              <a:rPr sz="2000" spc="-5" dirty="0">
                <a:latin typeface="Arial"/>
                <a:cs typeface="Arial"/>
              </a:rPr>
              <a:t>approaches</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spc="-5" dirty="0">
                <a:latin typeface="Arial"/>
                <a:cs typeface="Arial"/>
              </a:rPr>
              <a:t>Different approaches for writing executive summaries for time-series data</a:t>
            </a:r>
            <a:endParaRPr sz="2000" dirty="0">
              <a:latin typeface="Arial"/>
              <a:cs typeface="Arial"/>
            </a:endParaRPr>
          </a:p>
          <a:p>
            <a:pPr marL="355600" indent="-342900">
              <a:lnSpc>
                <a:spcPct val="100000"/>
              </a:lnSpc>
              <a:spcBef>
                <a:spcPts val="1664"/>
              </a:spcBef>
              <a:buChar char="•"/>
              <a:tabLst>
                <a:tab pos="354965" algn="l"/>
                <a:tab pos="355600" algn="l"/>
              </a:tabLst>
            </a:pPr>
            <a:r>
              <a:rPr lang="en-GB" sz="2000" spc="-5" dirty="0">
                <a:latin typeface="Arial"/>
                <a:cs typeface="Arial"/>
              </a:rPr>
              <a:t>Requirement elicitation</a:t>
            </a:r>
            <a:endParaRPr sz="2000" dirty="0">
              <a:latin typeface="Arial"/>
              <a:cs typeface="Arial"/>
            </a:endParaRPr>
          </a:p>
          <a:p>
            <a:pPr marL="355600" indent="-342900">
              <a:lnSpc>
                <a:spcPct val="100000"/>
              </a:lnSpc>
              <a:spcBef>
                <a:spcPts val="1700"/>
              </a:spcBef>
              <a:buChar char="•"/>
              <a:tabLst>
                <a:tab pos="354965" algn="l"/>
                <a:tab pos="355600" algn="l"/>
              </a:tabLst>
            </a:pPr>
            <a:r>
              <a:rPr lang="en-GB" sz="2000" dirty="0">
                <a:latin typeface="Arial"/>
                <a:cs typeface="Arial"/>
              </a:rPr>
              <a:t>Prototype implementation and evaluation</a:t>
            </a:r>
          </a:p>
          <a:p>
            <a:pPr marL="355600" indent="-342900">
              <a:lnSpc>
                <a:spcPct val="100000"/>
              </a:lnSpc>
              <a:spcBef>
                <a:spcPts val="1664"/>
              </a:spcBef>
              <a:buChar char="•"/>
              <a:tabLst>
                <a:tab pos="354965" algn="l"/>
                <a:tab pos="355600" algn="l"/>
              </a:tabLst>
            </a:pPr>
            <a:r>
              <a:rPr lang="en-GB" sz="2000" dirty="0">
                <a:latin typeface="Arial"/>
                <a:cs typeface="Arial"/>
              </a:rPr>
              <a:t>Limitations</a:t>
            </a:r>
            <a:r>
              <a:rPr sz="2000" dirty="0">
                <a:latin typeface="Arial"/>
                <a:cs typeface="Arial"/>
              </a:rPr>
              <a:t> and</a:t>
            </a:r>
            <a:r>
              <a:rPr sz="2000" spc="-25" dirty="0">
                <a:latin typeface="Arial"/>
                <a:cs typeface="Arial"/>
              </a:rPr>
              <a:t> </a:t>
            </a:r>
            <a:r>
              <a:rPr lang="en-GB" sz="2000" spc="-5" dirty="0">
                <a:latin typeface="Arial"/>
                <a:cs typeface="Arial"/>
              </a:rPr>
              <a:t>Future work</a:t>
            </a:r>
          </a:p>
          <a:p>
            <a:pPr marL="355600" indent="-342900">
              <a:lnSpc>
                <a:spcPct val="100000"/>
              </a:lnSpc>
              <a:spcBef>
                <a:spcPts val="1664"/>
              </a:spcBef>
              <a:buChar char="•"/>
              <a:tabLst>
                <a:tab pos="354965" algn="l"/>
                <a:tab pos="355600" algn="l"/>
              </a:tabLst>
            </a:pPr>
            <a:r>
              <a:rPr lang="en-GB" sz="2000" spc="-5" dirty="0">
                <a:latin typeface="Arial"/>
                <a:cs typeface="Arial"/>
              </a:rPr>
              <a:t>Conclusion</a:t>
            </a:r>
          </a:p>
        </p:txBody>
      </p:sp>
      <p:sp>
        <p:nvSpPr>
          <p:cNvPr id="10" name="Footer Placeholder 3">
            <a:extLst>
              <a:ext uri="{FF2B5EF4-FFF2-40B4-BE49-F238E27FC236}">
                <a16:creationId xmlns:a16="http://schemas.microsoft.com/office/drawing/2014/main" id="{8720C09A-4AA4-4903-BA16-D9BF823312A1}"/>
              </a:ext>
            </a:extLst>
          </p:cNvPr>
          <p:cNvSpPr txBox="1">
            <a:spLocks/>
          </p:cNvSpPr>
          <p:nvPr/>
        </p:nvSpPr>
        <p:spPr>
          <a:xfrm>
            <a:off x="411736" y="685800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736" y="378269"/>
            <a:ext cx="4996180" cy="391160"/>
          </a:xfrm>
          <a:prstGeom prst="rect">
            <a:avLst/>
          </a:prstGeom>
        </p:spPr>
        <p:txBody>
          <a:bodyPr vert="horz" wrap="square" lIns="0" tIns="12700" rIns="0" bIns="0" rtlCol="0">
            <a:spAutoFit/>
          </a:bodyPr>
          <a:lstStyle/>
          <a:p>
            <a:pPr marL="12700">
              <a:lnSpc>
                <a:spcPct val="100000"/>
              </a:lnSpc>
              <a:spcBef>
                <a:spcPts val="100"/>
              </a:spcBef>
            </a:pPr>
            <a:r>
              <a:rPr dirty="0"/>
              <a:t>Research </a:t>
            </a:r>
            <a:r>
              <a:rPr spc="-5" dirty="0"/>
              <a:t>questions </a:t>
            </a:r>
            <a:r>
              <a:rPr dirty="0"/>
              <a:t>and</a:t>
            </a:r>
            <a:r>
              <a:rPr spc="-70" dirty="0"/>
              <a:t> </a:t>
            </a:r>
            <a:r>
              <a:rPr dirty="0"/>
              <a:t>approaches</a:t>
            </a:r>
          </a:p>
        </p:txBody>
      </p:sp>
      <p:sp>
        <p:nvSpPr>
          <p:cNvPr id="4" name="object 4"/>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lang="en-US"/>
              <a:t>© sebis</a:t>
            </a:r>
            <a:endParaRPr dirty="0"/>
          </a:p>
        </p:txBody>
      </p:sp>
      <p:sp>
        <p:nvSpPr>
          <p:cNvPr id="5" name="object 5"/>
          <p:cNvSpPr txBox="1">
            <a:spLocks noGrp="1"/>
          </p:cNvSpPr>
          <p:nvPr>
            <p:ph type="sldNum" sz="quarter" idx="7"/>
          </p:nvPr>
        </p:nvSpPr>
        <p:spPr>
          <a:prstGeom prst="rect">
            <a:avLst/>
          </a:prstGeom>
        </p:spPr>
        <p:txBody>
          <a:bodyPr vert="horz" wrap="square" lIns="0" tIns="3175" rIns="0" bIns="0" rtlCol="0">
            <a:spAutoFit/>
          </a:bodyPr>
          <a:lstStyle/>
          <a:p>
            <a:pPr marL="38100">
              <a:lnSpc>
                <a:spcPct val="100000"/>
              </a:lnSpc>
              <a:spcBef>
                <a:spcPts val="25"/>
              </a:spcBef>
            </a:pPr>
            <a:fld id="{81D60167-4931-47E6-BA6A-407CBD079E47}" type="slidenum">
              <a:rPr dirty="0"/>
              <a:t>9</a:t>
            </a:fld>
            <a:endParaRPr dirty="0"/>
          </a:p>
        </p:txBody>
      </p:sp>
      <p:sp>
        <p:nvSpPr>
          <p:cNvPr id="3" name="object 3"/>
          <p:cNvSpPr txBox="1"/>
          <p:nvPr/>
        </p:nvSpPr>
        <p:spPr>
          <a:xfrm>
            <a:off x="511599" y="958126"/>
            <a:ext cx="9749155" cy="3645229"/>
          </a:xfrm>
          <a:prstGeom prst="rect">
            <a:avLst/>
          </a:prstGeom>
        </p:spPr>
        <p:txBody>
          <a:bodyPr vert="horz" wrap="square" lIns="0" tIns="64135" rIns="0" bIns="0" rtlCol="0">
            <a:spAutoFit/>
          </a:bodyPr>
          <a:lstStyle/>
          <a:p>
            <a:pPr marL="12700">
              <a:lnSpc>
                <a:spcPct val="100000"/>
              </a:lnSpc>
              <a:spcBef>
                <a:spcPts val="505"/>
              </a:spcBef>
              <a:buClr>
                <a:srgbClr val="002143"/>
              </a:buClr>
              <a:tabLst>
                <a:tab pos="272415" algn="l"/>
                <a:tab pos="273050" algn="l"/>
              </a:tabLst>
            </a:pPr>
            <a:endParaRPr lang="en-GB" spc="-5" dirty="0">
              <a:latin typeface="Arial"/>
              <a:cs typeface="Arial"/>
            </a:endParaRPr>
          </a:p>
          <a:p>
            <a:pPr marL="12700">
              <a:lnSpc>
                <a:spcPct val="100000"/>
              </a:lnSpc>
              <a:spcBef>
                <a:spcPts val="505"/>
              </a:spcBef>
              <a:buClr>
                <a:srgbClr val="002143"/>
              </a:buClr>
              <a:tabLst>
                <a:tab pos="272415" algn="l"/>
                <a:tab pos="273050" algn="l"/>
              </a:tabLst>
            </a:pPr>
            <a:r>
              <a:rPr b="1" spc="-5" dirty="0">
                <a:latin typeface="Arial"/>
                <a:cs typeface="Arial"/>
              </a:rPr>
              <a:t>Research</a:t>
            </a:r>
            <a:r>
              <a:rPr b="1" spc="-10" dirty="0">
                <a:latin typeface="Arial"/>
                <a:cs typeface="Arial"/>
              </a:rPr>
              <a:t> </a:t>
            </a:r>
            <a:r>
              <a:rPr b="1" spc="-5" dirty="0">
                <a:latin typeface="Arial"/>
                <a:cs typeface="Arial"/>
              </a:rPr>
              <a:t>questions</a:t>
            </a:r>
            <a:r>
              <a:rPr lang="en-GB" b="1" spc="-5" dirty="0">
                <a:latin typeface="Arial"/>
                <a:cs typeface="Arial"/>
              </a:rPr>
              <a:t>:</a:t>
            </a:r>
            <a:br>
              <a:rPr lang="en-GB" spc="-5" dirty="0">
                <a:latin typeface="Arial"/>
                <a:cs typeface="Arial"/>
              </a:rPr>
            </a:br>
            <a:endParaRPr lang="en-GB" spc="-5" dirty="0">
              <a:latin typeface="Arial"/>
              <a:cs typeface="Arial"/>
            </a:endParaRPr>
          </a:p>
          <a:p>
            <a:pPr marL="755650" lvl="1" indent="-285750">
              <a:spcBef>
                <a:spcPts val="505"/>
              </a:spcBef>
              <a:buClr>
                <a:srgbClr val="002143"/>
              </a:buClr>
              <a:buFont typeface="Arial" panose="020B0604020202020204" pitchFamily="34" charset="0"/>
              <a:buChar char="•"/>
              <a:tabLst>
                <a:tab pos="272415" algn="l"/>
                <a:tab pos="273050" algn="l"/>
              </a:tabLst>
            </a:pPr>
            <a:r>
              <a:rPr lang="en-US" dirty="0">
                <a:solidFill>
                  <a:srgbClr val="0065BD"/>
                </a:solidFill>
                <a:latin typeface="Arial"/>
                <a:ea typeface="+mj-ea"/>
                <a:cs typeface="Arial"/>
              </a:rPr>
              <a:t>RQ 1:</a:t>
            </a:r>
            <a:r>
              <a:rPr lang="en-US" spc="-5" dirty="0">
                <a:latin typeface="Arial"/>
                <a:cs typeface="Arial"/>
              </a:rPr>
              <a:t> What are the advantages and drawbacks with the current manual and automated   	        approaches for writing textual executive summaries for time-series KPI data?</a:t>
            </a:r>
            <a:br>
              <a:rPr lang="en-US" spc="-5" dirty="0">
                <a:latin typeface="Arial"/>
                <a:cs typeface="Arial"/>
              </a:rPr>
            </a:br>
            <a:endParaRPr lang="en-US" spc="-5" dirty="0">
              <a:latin typeface="Arial"/>
              <a:cs typeface="Arial"/>
            </a:endParaRPr>
          </a:p>
          <a:p>
            <a:pPr marL="755650" lvl="1" indent="-285750">
              <a:spcBef>
                <a:spcPts val="505"/>
              </a:spcBef>
              <a:buClr>
                <a:srgbClr val="002143"/>
              </a:buClr>
              <a:buFont typeface="Arial" panose="020B0604020202020204" pitchFamily="34" charset="0"/>
              <a:buChar char="•"/>
              <a:tabLst>
                <a:tab pos="272415" algn="l"/>
                <a:tab pos="273050" algn="l"/>
              </a:tabLst>
            </a:pPr>
            <a:r>
              <a:rPr lang="en-US" dirty="0">
                <a:solidFill>
                  <a:srgbClr val="0065BD"/>
                </a:solidFill>
                <a:latin typeface="Arial"/>
                <a:ea typeface="+mj-ea"/>
                <a:cs typeface="Arial"/>
              </a:rPr>
              <a:t>RQ 2:</a:t>
            </a:r>
            <a:r>
              <a:rPr lang="en-US" spc="-5" dirty="0">
                <a:latin typeface="Arial"/>
                <a:cs typeface="Arial"/>
              </a:rPr>
              <a:t> Which are state-of-the-art NLG approaches in the literature and practice for data-	        to-text generation of time-series KPI data?</a:t>
            </a:r>
            <a:br>
              <a:rPr lang="en-US" spc="-5" dirty="0">
                <a:latin typeface="Arial"/>
                <a:cs typeface="Arial"/>
              </a:rPr>
            </a:br>
            <a:endParaRPr lang="en-US" spc="-5" dirty="0">
              <a:latin typeface="Arial"/>
              <a:cs typeface="Arial"/>
            </a:endParaRPr>
          </a:p>
          <a:p>
            <a:pPr marL="755650" lvl="1" indent="-285750">
              <a:spcBef>
                <a:spcPts val="505"/>
              </a:spcBef>
              <a:buClr>
                <a:srgbClr val="002143"/>
              </a:buClr>
              <a:buFont typeface="Arial" panose="020B0604020202020204" pitchFamily="34" charset="0"/>
              <a:buChar char="•"/>
              <a:tabLst>
                <a:tab pos="272415" algn="l"/>
                <a:tab pos="273050" algn="l"/>
              </a:tabLst>
            </a:pPr>
            <a:r>
              <a:rPr lang="en-US" dirty="0">
                <a:solidFill>
                  <a:srgbClr val="0065BD"/>
                </a:solidFill>
                <a:latin typeface="Arial"/>
                <a:ea typeface="+mj-ea"/>
                <a:cs typeface="Arial"/>
              </a:rPr>
              <a:t>RQ 3:</a:t>
            </a:r>
            <a:r>
              <a:rPr lang="en-US" spc="-5" dirty="0">
                <a:latin typeface="Arial"/>
                <a:cs typeface="Arial"/>
              </a:rPr>
              <a:t> Can an automated reporting assistant tool prove beneficial for the data 	      	        experts in writing textual executive summaries for time-series KPI data?</a:t>
            </a:r>
          </a:p>
          <a:p>
            <a:r>
              <a:rPr lang="en-GB" spc="-5" dirty="0">
                <a:latin typeface="Arial"/>
                <a:cs typeface="Arial"/>
              </a:rPr>
              <a:t>			</a:t>
            </a:r>
            <a:endParaRPr dirty="0">
              <a:latin typeface="Arial"/>
              <a:cs typeface="Arial"/>
            </a:endParaRPr>
          </a:p>
        </p:txBody>
      </p:sp>
      <p:sp>
        <p:nvSpPr>
          <p:cNvPr id="6" name="Footer Placeholder 3">
            <a:extLst>
              <a:ext uri="{FF2B5EF4-FFF2-40B4-BE49-F238E27FC236}">
                <a16:creationId xmlns:a16="http://schemas.microsoft.com/office/drawing/2014/main" id="{F02567A9-123E-4B97-AA4C-D1871086B7E0}"/>
              </a:ext>
            </a:extLst>
          </p:cNvPr>
          <p:cNvSpPr txBox="1">
            <a:spLocks/>
          </p:cNvSpPr>
          <p:nvPr/>
        </p:nvSpPr>
        <p:spPr>
          <a:xfrm>
            <a:off x="411736" y="6835140"/>
            <a:ext cx="10591800" cy="45719"/>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US" sz="800" dirty="0">
                <a:solidFill>
                  <a:srgbClr val="7F7F7F"/>
                </a:solidFill>
                <a:latin typeface="Arial"/>
                <a:cs typeface="Arial"/>
              </a:rPr>
              <a:t>03694397, Siddhesh Kandarkar, Computer Assisted Natural Language Description of Trends and Patterns in Time Series Data</a:t>
            </a:r>
          </a:p>
          <a:p>
            <a:pPr>
              <a:defRPr/>
            </a:pPr>
            <a:endParaRPr lang="de-DE" sz="800" dirty="0">
              <a:solidFill>
                <a:srgbClr val="7F7F7F"/>
              </a:solidFill>
              <a:latin typeface="Arial"/>
              <a:cs typeface="Arial"/>
            </a:endParaRPr>
          </a:p>
          <a:p>
            <a:pPr>
              <a:defRPr/>
            </a:pPr>
            <a:endParaRPr lang="de-DE" sz="10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2789</Words>
  <Application>Microsoft Office PowerPoint</Application>
  <PresentationFormat>Widescreen</PresentationFormat>
  <Paragraphs>486</Paragraphs>
  <Slides>39</Slides>
  <Notes>27</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Times New Roman</vt:lpstr>
      <vt:lpstr>Wingdings</vt:lpstr>
      <vt:lpstr>Office Theme</vt:lpstr>
      <vt:lpstr>PowerPoint Presentation</vt:lpstr>
      <vt:lpstr>Partner</vt:lpstr>
      <vt:lpstr>Outline</vt:lpstr>
      <vt:lpstr>Outline</vt:lpstr>
      <vt:lpstr>Motivation and problem</vt:lpstr>
      <vt:lpstr>Motivation and problem</vt:lpstr>
      <vt:lpstr>Motivation and problem</vt:lpstr>
      <vt:lpstr>Outline</vt:lpstr>
      <vt:lpstr>Research questions and approaches</vt:lpstr>
      <vt:lpstr>Research questions and approaches</vt:lpstr>
      <vt:lpstr>Outline</vt:lpstr>
      <vt:lpstr>Different approaches for writing executive summaries for time-series data</vt:lpstr>
      <vt:lpstr>Different approaches for writing executive summaries for time-series data</vt:lpstr>
      <vt:lpstr>Different approaches for writing executive summaries for time-series data</vt:lpstr>
      <vt:lpstr>Findings – RQ1</vt:lpstr>
      <vt:lpstr>Findings – RQ2</vt:lpstr>
      <vt:lpstr>Outline</vt:lpstr>
      <vt:lpstr>Requirement elicitation</vt:lpstr>
      <vt:lpstr>Requirement elicitation : Creating a time-series dashboard </vt:lpstr>
      <vt:lpstr>Requirement elicitation : Conducting task-based interviews</vt:lpstr>
      <vt:lpstr>Requirement elicitation : Conducting task-based interviews</vt:lpstr>
      <vt:lpstr>Requirement elicitation : Conducting task-based interviews</vt:lpstr>
      <vt:lpstr>Outline</vt:lpstr>
      <vt:lpstr>Prototype implementation</vt:lpstr>
      <vt:lpstr>Prototype implementation</vt:lpstr>
      <vt:lpstr>Prototype implementation</vt:lpstr>
      <vt:lpstr>Prototype implementation</vt:lpstr>
      <vt:lpstr>Prototype evaluation</vt:lpstr>
      <vt:lpstr>Prototype evaluation – contd.</vt:lpstr>
      <vt:lpstr>Prototype evaluation – contd.</vt:lpstr>
      <vt:lpstr>Prototype evaluation – contd.</vt:lpstr>
      <vt:lpstr>Prototype evaluation – contd.</vt:lpstr>
      <vt:lpstr>Findings – RQ3</vt:lpstr>
      <vt:lpstr>Outline</vt:lpstr>
      <vt:lpstr>Limitations and Future work</vt:lpstr>
      <vt:lpstr>Outline</vt:lpstr>
      <vt:lpstr> </vt:lpstr>
      <vt:lpst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ma_final_presentation</dc:title>
  <cp:lastModifiedBy>Kandarkar, Siddhesh</cp:lastModifiedBy>
  <cp:revision>3</cp:revision>
  <dcterms:created xsi:type="dcterms:W3CDTF">2020-10-25T21:22:14Z</dcterms:created>
  <dcterms:modified xsi:type="dcterms:W3CDTF">2020-11-02T01:51:46Z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2020-07-19T00:00:00Z</vt:filetime>
  </property>
  <property fmtid="{D5CDD505-2E9C-101B-9397-08002B2CF9AE}" pid="3" name="Creator">
    <vt:lpwstr>PowerPoint</vt:lpwstr>
  </property>
  <property fmtid="{D5CDD505-2E9C-101B-9397-08002B2CF9AE}" pid="4" name="LastSaved">
    <vt:filetime>2020-10-25T00:00:00Z</vt:filetime>
  </property>
</Properties>
</file>